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58" r:id="rId4"/>
    <p:sldId id="338" r:id="rId5"/>
    <p:sldId id="268" r:id="rId6"/>
    <p:sldId id="266" r:id="rId7"/>
    <p:sldId id="267" r:id="rId8"/>
    <p:sldId id="339" r:id="rId9"/>
    <p:sldId id="265" r:id="rId10"/>
    <p:sldId id="323" r:id="rId11"/>
    <p:sldId id="324" r:id="rId12"/>
    <p:sldId id="278" r:id="rId13"/>
    <p:sldId id="315" r:id="rId14"/>
    <p:sldId id="314" r:id="rId15"/>
    <p:sldId id="320" r:id="rId16"/>
    <p:sldId id="322" r:id="rId17"/>
    <p:sldId id="321" r:id="rId18"/>
    <p:sldId id="311" r:id="rId19"/>
    <p:sldId id="337" r:id="rId20"/>
    <p:sldId id="269" r:id="rId21"/>
    <p:sldId id="270" r:id="rId22"/>
    <p:sldId id="271" r:id="rId23"/>
    <p:sldId id="277" r:id="rId24"/>
    <p:sldId id="264" r:id="rId25"/>
    <p:sldId id="2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notesViewPr>
    <p:cSldViewPr>
      <p:cViewPr>
        <p:scale>
          <a:sx n="79" d="100"/>
          <a:sy n="79" d="100"/>
        </p:scale>
        <p:origin x="-2562" y="4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r>
              <a:rPr lang="en-US" dirty="0" smtClean="0"/>
              <a:t>A.</a:t>
            </a:r>
            <a:fld id="{B99920BE-3C93-4A9F-A060-59CEC535FB8E}" type="slidenum">
              <a:rPr lang="en-US" smtClean="0"/>
              <a:t>‹#›</a:t>
            </a:fld>
            <a:endParaRPr lang="en-US" dirty="0"/>
          </a:p>
        </p:txBody>
      </p:sp>
    </p:spTree>
    <p:extLst>
      <p:ext uri="{BB962C8B-B14F-4D97-AF65-F5344CB8AC3E}">
        <p14:creationId xmlns:p14="http://schemas.microsoft.com/office/powerpoint/2010/main" val="230719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0E8E4-12D1-410F-8747-BB88D212E6DE}" type="datetimeFigureOut">
              <a:rPr lang="en-US" smtClean="0"/>
              <a:t>7/8/2014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D174B-75CE-45AB-BF79-26CF08A808C8}" type="slidenum">
              <a:rPr lang="en-US" smtClean="0"/>
              <a:t>‹#›</a:t>
            </a:fld>
            <a:endParaRPr lang="en-US"/>
          </a:p>
        </p:txBody>
      </p:sp>
    </p:spTree>
    <p:extLst>
      <p:ext uri="{BB962C8B-B14F-4D97-AF65-F5344CB8AC3E}">
        <p14:creationId xmlns:p14="http://schemas.microsoft.com/office/powerpoint/2010/main" val="85613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Safe Church is an important, valuable ministry, yet </a:t>
            </a:r>
            <a:r>
              <a:rPr lang="en-US" sz="1400" b="1" dirty="0" smtClean="0">
                <a:effectLst/>
                <a:latin typeface="Verdana" pitchFamily="34" charset="0"/>
                <a:ea typeface="Verdana" pitchFamily="34" charset="0"/>
                <a:cs typeface="Verdana" pitchFamily="34" charset="0"/>
              </a:rPr>
              <a:t>many do not know about it. </a:t>
            </a:r>
            <a:r>
              <a:rPr lang="en-US" sz="1400" dirty="0" smtClean="0">
                <a:effectLst/>
                <a:latin typeface="Verdana" pitchFamily="34" charset="0"/>
                <a:ea typeface="Verdana" pitchFamily="34" charset="0"/>
                <a:cs typeface="Verdana" pitchFamily="34" charset="0"/>
              </a:rPr>
              <a:t>People and churches need to know that Safe Church Ministry is available, that we are here as a resource to churches in abuse awareness, prevention and response. </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smtClean="0">
                <a:latin typeface="Verdana" pitchFamily="34" charset="0"/>
                <a:ea typeface="Verdana" pitchFamily="34" charset="0"/>
                <a:cs typeface="Verdana" pitchFamily="34" charset="0"/>
              </a:rPr>
              <a:t>We are always glad to have the opportunity to let more people know about Safe Church Ministry</a:t>
            </a:r>
            <a:endParaRPr lang="en-US" sz="1400" b="1" dirty="0"/>
          </a:p>
        </p:txBody>
      </p:sp>
      <p:sp>
        <p:nvSpPr>
          <p:cNvPr id="4" name="Slide Number Placeholder 3"/>
          <p:cNvSpPr>
            <a:spLocks noGrp="1"/>
          </p:cNvSpPr>
          <p:nvPr>
            <p:ph type="sldNum" sz="quarter" idx="10"/>
          </p:nvPr>
        </p:nvSpPr>
        <p:spPr/>
        <p:txBody>
          <a:bodyPr/>
          <a:lstStyle/>
          <a:p>
            <a:fld id="{A97D174B-75CE-45AB-BF79-26CF08A808C8}" type="slidenum">
              <a:rPr lang="en-US" smtClean="0"/>
              <a:t>1</a:t>
            </a:fld>
            <a:endParaRPr lang="en-US"/>
          </a:p>
        </p:txBody>
      </p:sp>
    </p:spTree>
    <p:extLst>
      <p:ext uri="{BB962C8B-B14F-4D97-AF65-F5344CB8AC3E}">
        <p14:creationId xmlns:p14="http://schemas.microsoft.com/office/powerpoint/2010/main" val="1551455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itchFamily="34" charset="0"/>
                <a:ea typeface="Verdana" pitchFamily="34" charset="0"/>
                <a:cs typeface="Verdana" pitchFamily="34" charset="0"/>
              </a:rPr>
              <a:t>Children are created and designed by God to be nurtured and cared for – not to be abused</a:t>
            </a:r>
            <a:r>
              <a:rPr lang="en-US" sz="1400" dirty="0" smtClean="0">
                <a:latin typeface="Verdana" pitchFamily="34" charset="0"/>
                <a:ea typeface="Verdana" pitchFamily="34" charset="0"/>
                <a:cs typeface="Verdana" pitchFamily="34" charset="0"/>
              </a:rPr>
              <a:t>. </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 </a:t>
            </a:r>
            <a:r>
              <a:rPr lang="en-US" sz="1400" b="1" dirty="0" smtClean="0">
                <a:latin typeface="Verdana" pitchFamily="34" charset="0"/>
                <a:ea typeface="Verdana" pitchFamily="34" charset="0"/>
                <a:cs typeface="Verdana" pitchFamily="34" charset="0"/>
              </a:rPr>
              <a:t>effects of abuse on children is devastating</a:t>
            </a:r>
            <a:r>
              <a:rPr lang="en-US" sz="1400" dirty="0" smtClean="0">
                <a:latin typeface="Verdana" pitchFamily="34" charset="0"/>
                <a:ea typeface="Verdana" pitchFamily="34" charset="0"/>
                <a:cs typeface="Verdana" pitchFamily="34" charset="0"/>
              </a:rPr>
              <a:t>. These same effects also show up when a child even witnesses abuse in the home; even if it does not involve them directly. </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Chemicals are released into the brain during traumatic events </a:t>
            </a:r>
            <a:r>
              <a:rPr lang="en-US" sz="1400" dirty="0" smtClean="0">
                <a:latin typeface="Verdana" pitchFamily="34" charset="0"/>
                <a:ea typeface="Verdana" pitchFamily="34" charset="0"/>
                <a:cs typeface="Verdana" pitchFamily="34" charset="0"/>
              </a:rPr>
              <a:t>that have various impacts over time; cognitive, social-emotional, and also spiritual.</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Handout – Signs and Symptoms – school age</a:t>
            </a: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0616EE42-F1B6-47E1-AAB2-0BB88196FFB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7339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The </a:t>
            </a:r>
            <a:r>
              <a:rPr lang="en-US" sz="1400" b="1" dirty="0" smtClean="0">
                <a:latin typeface="Verdana" pitchFamily="34" charset="0"/>
                <a:ea typeface="Verdana" pitchFamily="34" charset="0"/>
                <a:cs typeface="Verdana" pitchFamily="34" charset="0"/>
              </a:rPr>
              <a:t>impacts of abuse are long-lived </a:t>
            </a:r>
            <a:r>
              <a:rPr lang="en-US" sz="1400" dirty="0" smtClean="0">
                <a:latin typeface="Verdana" pitchFamily="34" charset="0"/>
                <a:ea typeface="Verdana" pitchFamily="34" charset="0"/>
                <a:cs typeface="Verdana" pitchFamily="34" charset="0"/>
              </a:rPr>
              <a:t>and often go very deep</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Those who have suffered abuse show a much higher incidence of all kinds of </a:t>
            </a:r>
            <a:r>
              <a:rPr lang="en-US" sz="1400" b="1" dirty="0" smtClean="0">
                <a:latin typeface="Verdana" pitchFamily="34" charset="0"/>
                <a:ea typeface="Verdana" pitchFamily="34" charset="0"/>
                <a:cs typeface="Verdana" pitchFamily="34" charset="0"/>
              </a:rPr>
              <a:t>negative outcomes </a:t>
            </a:r>
            <a:r>
              <a:rPr lang="en-US" sz="1400" dirty="0" smtClean="0">
                <a:latin typeface="Verdana" pitchFamily="34" charset="0"/>
                <a:ea typeface="Verdana" pitchFamily="34" charset="0"/>
                <a:cs typeface="Verdana" pitchFamily="34" charset="0"/>
              </a:rPr>
              <a:t>than the general population – there is </a:t>
            </a:r>
            <a:r>
              <a:rPr lang="en-US" sz="1400" b="1" dirty="0" smtClean="0">
                <a:latin typeface="Verdana" pitchFamily="34" charset="0"/>
                <a:ea typeface="Verdana" pitchFamily="34" charset="0"/>
                <a:cs typeface="Verdana" pitchFamily="34" charset="0"/>
              </a:rPr>
              <a:t>a high correlation </a:t>
            </a:r>
            <a:r>
              <a:rPr lang="en-US" sz="1400" dirty="0" smtClean="0">
                <a:latin typeface="Verdana" pitchFamily="34" charset="0"/>
                <a:ea typeface="Verdana" pitchFamily="34" charset="0"/>
                <a:cs typeface="Verdana" pitchFamily="34" charset="0"/>
              </a:rPr>
              <a:t>between these impacts and abuse experienced</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So, </a:t>
            </a:r>
            <a:r>
              <a:rPr lang="en-US" sz="1400" b="1" dirty="0" smtClean="0">
                <a:latin typeface="Verdana" pitchFamily="34" charset="0"/>
                <a:ea typeface="Verdana" pitchFamily="34" charset="0"/>
                <a:cs typeface="Verdana" pitchFamily="34" charset="0"/>
              </a:rPr>
              <a:t>even if abuse doesn’t happen in our church; it still has an impact in our churches</a:t>
            </a:r>
            <a:r>
              <a:rPr lang="en-US" sz="1400" dirty="0" smtClean="0">
                <a:latin typeface="Verdana" pitchFamily="34" charset="0"/>
                <a:ea typeface="Verdana" pitchFamily="34" charset="0"/>
                <a:cs typeface="Verdana" pitchFamily="34" charset="0"/>
              </a:rPr>
              <a:t>. It affects all of us directly or indirectly. (remember, we are one body)</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0616EE42-F1B6-47E1-AAB2-0BB88196FFB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7570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572000"/>
          </a:xfrm>
        </p:spPr>
        <p:txBody>
          <a:bodyPr/>
          <a:lstStyle/>
          <a:p>
            <a:pPr lvl="0"/>
            <a:r>
              <a:rPr lang="en-US" sz="1400" b="1" dirty="0" smtClean="0">
                <a:solidFill>
                  <a:prstClr val="black"/>
                </a:solidFill>
                <a:latin typeface="Verdana" pitchFamily="34" charset="0"/>
                <a:ea typeface="Verdana" pitchFamily="34" charset="0"/>
                <a:cs typeface="Verdana" pitchFamily="34" charset="0"/>
              </a:rPr>
              <a:t>It Exists, even in our churches</a:t>
            </a:r>
            <a:endParaRPr lang="en-US" sz="1400" b="1" dirty="0" smtClean="0">
              <a:solidFill>
                <a:prstClr val="black"/>
              </a:solidFill>
              <a:latin typeface="Arial"/>
              <a:ea typeface="Calibri"/>
              <a:cs typeface="Calibri"/>
            </a:endParaRPr>
          </a:p>
          <a:p>
            <a:pPr lvl="0"/>
            <a:endParaRPr lang="en-US" sz="1400" dirty="0" smtClean="0">
              <a:solidFill>
                <a:prstClr val="black"/>
              </a:solidFill>
              <a:latin typeface="Arial"/>
              <a:ea typeface="Calibri"/>
              <a:cs typeface="Calibri"/>
            </a:endParaRPr>
          </a:p>
          <a:p>
            <a:pPr marL="342900" lvl="0" indent="-342900">
              <a:buFont typeface="Symbol"/>
              <a:buChar char=""/>
            </a:pPr>
            <a:r>
              <a:rPr lang="en-US" sz="1400" dirty="0" smtClean="0">
                <a:solidFill>
                  <a:prstClr val="black"/>
                </a:solidFill>
                <a:latin typeface="Arial"/>
                <a:ea typeface="Calibri"/>
                <a:cs typeface="Calibri"/>
              </a:rPr>
              <a:t>Even </a:t>
            </a:r>
            <a:r>
              <a:rPr lang="en-US" sz="1400" dirty="0">
                <a:solidFill>
                  <a:prstClr val="black"/>
                </a:solidFill>
                <a:latin typeface="Arial"/>
                <a:ea typeface="Calibri"/>
                <a:cs typeface="Calibri"/>
              </a:rPr>
              <a:t>when we don’t see it – know that it is there – </a:t>
            </a:r>
            <a:r>
              <a:rPr lang="en-US" sz="1400" dirty="0" smtClean="0">
                <a:solidFill>
                  <a:prstClr val="black"/>
                </a:solidFill>
                <a:latin typeface="Arial"/>
                <a:ea typeface="Calibri"/>
                <a:cs typeface="Calibri"/>
              </a:rPr>
              <a:t>You may think the stats are way out of bounds, you may say, </a:t>
            </a:r>
            <a:r>
              <a:rPr lang="en-US" sz="1400" b="1" dirty="0" smtClean="0">
                <a:solidFill>
                  <a:prstClr val="black"/>
                </a:solidFill>
                <a:latin typeface="Arial"/>
                <a:ea typeface="Calibri"/>
                <a:cs typeface="Calibri"/>
              </a:rPr>
              <a:t>“I don’t </a:t>
            </a:r>
            <a:r>
              <a:rPr lang="en-US" sz="1400" b="1" dirty="0">
                <a:solidFill>
                  <a:prstClr val="black"/>
                </a:solidFill>
                <a:latin typeface="Arial"/>
                <a:ea typeface="Calibri"/>
                <a:cs typeface="Calibri"/>
              </a:rPr>
              <a:t>know </a:t>
            </a:r>
            <a:r>
              <a:rPr lang="en-US" sz="1400" b="1" dirty="0" smtClean="0">
                <a:solidFill>
                  <a:prstClr val="black"/>
                </a:solidFill>
                <a:latin typeface="Arial"/>
                <a:ea typeface="Calibri"/>
                <a:cs typeface="Calibri"/>
              </a:rPr>
              <a:t>anyone”</a:t>
            </a:r>
            <a:r>
              <a:rPr lang="en-US" sz="1400" dirty="0" smtClean="0">
                <a:solidFill>
                  <a:prstClr val="black"/>
                </a:solidFill>
                <a:latin typeface="Arial"/>
                <a:ea typeface="Calibri"/>
                <a:cs typeface="Calibri"/>
              </a:rPr>
              <a:t>. But you </a:t>
            </a:r>
            <a:r>
              <a:rPr lang="en-US" sz="1400" dirty="0">
                <a:solidFill>
                  <a:prstClr val="black"/>
                </a:solidFill>
                <a:latin typeface="Arial"/>
                <a:ea typeface="Calibri"/>
                <a:cs typeface="Calibri"/>
              </a:rPr>
              <a:t>don’t know </a:t>
            </a:r>
            <a:r>
              <a:rPr lang="en-US" sz="1400" dirty="0" smtClean="0">
                <a:solidFill>
                  <a:prstClr val="black"/>
                </a:solidFill>
                <a:latin typeface="Arial"/>
                <a:ea typeface="Calibri"/>
                <a:cs typeface="Calibri"/>
              </a:rPr>
              <a:t>what </a:t>
            </a:r>
            <a:r>
              <a:rPr lang="en-US" sz="1400" dirty="0">
                <a:solidFill>
                  <a:prstClr val="black"/>
                </a:solidFill>
                <a:latin typeface="Arial"/>
                <a:ea typeface="Calibri"/>
                <a:cs typeface="Calibri"/>
              </a:rPr>
              <a:t>you </a:t>
            </a:r>
            <a:r>
              <a:rPr lang="en-US" sz="1400" dirty="0" smtClean="0">
                <a:solidFill>
                  <a:prstClr val="black"/>
                </a:solidFill>
                <a:latin typeface="Arial"/>
                <a:ea typeface="Calibri"/>
                <a:cs typeface="Calibri"/>
              </a:rPr>
              <a:t>don’t know – you may not know that you know someone,  </a:t>
            </a:r>
            <a:r>
              <a:rPr lang="en-US" sz="1400" dirty="0">
                <a:solidFill>
                  <a:prstClr val="black"/>
                </a:solidFill>
                <a:latin typeface="Arial"/>
                <a:ea typeface="Calibri"/>
                <a:cs typeface="Calibri"/>
              </a:rPr>
              <a:t>i</a:t>
            </a:r>
            <a:r>
              <a:rPr lang="en-US" sz="1400" dirty="0" smtClean="0">
                <a:solidFill>
                  <a:prstClr val="black"/>
                </a:solidFill>
                <a:latin typeface="Arial"/>
                <a:ea typeface="Calibri"/>
                <a:cs typeface="Calibri"/>
              </a:rPr>
              <a:t>t is a very hidden issue. (ask for show of hands, who knows someone)</a:t>
            </a:r>
            <a:endParaRPr lang="en-US" sz="1400" dirty="0">
              <a:solidFill>
                <a:prstClr val="black"/>
              </a:solidFill>
              <a:latin typeface="Arial"/>
              <a:ea typeface="Calibri"/>
              <a:cs typeface="Calibri"/>
            </a:endParaRPr>
          </a:p>
          <a:p>
            <a:pPr lvl="0"/>
            <a:endParaRPr lang="en-US" sz="1400" dirty="0">
              <a:solidFill>
                <a:prstClr val="black"/>
              </a:solidFill>
              <a:latin typeface="Arial"/>
              <a:ea typeface="Calibri"/>
              <a:cs typeface="Calibri"/>
            </a:endParaRPr>
          </a:p>
          <a:p>
            <a:pPr marL="342900" lvl="0" indent="-342900">
              <a:buFont typeface="Symbol"/>
              <a:buChar char=""/>
            </a:pPr>
            <a:r>
              <a:rPr lang="en-US" sz="1400" dirty="0">
                <a:solidFill>
                  <a:prstClr val="black"/>
                </a:solidFill>
                <a:latin typeface="Verdana" pitchFamily="34" charset="0"/>
                <a:ea typeface="Verdana" pitchFamily="34" charset="0"/>
                <a:cs typeface="Verdana" pitchFamily="34" charset="0"/>
              </a:rPr>
              <a:t>Always a part of our </a:t>
            </a:r>
            <a:r>
              <a:rPr lang="en-US" sz="1400" b="1" dirty="0">
                <a:solidFill>
                  <a:prstClr val="black"/>
                </a:solidFill>
                <a:latin typeface="Verdana" pitchFamily="34" charset="0"/>
                <a:ea typeface="Verdana" pitchFamily="34" charset="0"/>
                <a:cs typeface="Verdana" pitchFamily="34" charset="0"/>
              </a:rPr>
              <a:t>training events in Safe Church ministry is small group discussion of situations or scenarios</a:t>
            </a:r>
            <a:r>
              <a:rPr lang="en-US" sz="1400" dirty="0">
                <a:solidFill>
                  <a:prstClr val="black"/>
                </a:solidFill>
                <a:latin typeface="Verdana" pitchFamily="34" charset="0"/>
                <a:ea typeface="Verdana" pitchFamily="34" charset="0"/>
                <a:cs typeface="Verdana" pitchFamily="34" charset="0"/>
              </a:rPr>
              <a:t>. The discussion of what factors enter into our opinions and decisions  is always lively. Most situations are not black and white and there are  usually many mitigating factors</a:t>
            </a:r>
            <a:r>
              <a:rPr lang="en-US" sz="1400" dirty="0" smtClean="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Most of these situations are based on real-life situations that are faced in the CRC </a:t>
            </a:r>
            <a:r>
              <a:rPr lang="en-US" sz="1400" dirty="0" smtClean="0">
                <a:solidFill>
                  <a:prstClr val="black"/>
                </a:solidFill>
                <a:latin typeface="Verdana" pitchFamily="34" charset="0"/>
                <a:ea typeface="Verdana" pitchFamily="34" charset="0"/>
                <a:cs typeface="Verdana" pitchFamily="34" charset="0"/>
              </a:rPr>
              <a:t>such as: (former sex offender in church; child on child abuse; youth leader in sexual relationship with 15 yr. old; pastor using pornography; </a:t>
            </a:r>
            <a:r>
              <a:rPr lang="en-US" sz="1400" dirty="0" err="1" smtClean="0">
                <a:solidFill>
                  <a:prstClr val="black"/>
                </a:solidFill>
                <a:latin typeface="Verdana" pitchFamily="34" charset="0"/>
                <a:ea typeface="Verdana" pitchFamily="34" charset="0"/>
                <a:cs typeface="Verdana" pitchFamily="34" charset="0"/>
              </a:rPr>
              <a:t>etc</a:t>
            </a:r>
            <a:r>
              <a:rPr lang="en-US" sz="1400" dirty="0" smtClean="0">
                <a:solidFill>
                  <a:prstClr val="black"/>
                </a:solidFill>
                <a:latin typeface="Verdana" pitchFamily="34" charset="0"/>
                <a:ea typeface="Verdana" pitchFamily="34" charset="0"/>
                <a:cs typeface="Verdana" pitchFamily="34" charset="0"/>
              </a:rPr>
              <a:t> …) It’s there, in our churches.</a:t>
            </a:r>
          </a:p>
          <a:p>
            <a:pPr marL="342900" lvl="0" indent="-342900">
              <a:buFont typeface="Symbol"/>
              <a:buChar char=""/>
            </a:pPr>
            <a:endParaRPr lang="en-US" sz="1400" dirty="0">
              <a:solidFill>
                <a:prstClr val="black"/>
              </a:solidFill>
              <a:latin typeface="Verdana" pitchFamily="34" charset="0"/>
              <a:ea typeface="Verdana" pitchFamily="34" charset="0"/>
              <a:cs typeface="Verdana" pitchFamily="34" charset="0"/>
            </a:endParaRPr>
          </a:p>
          <a:p>
            <a:pPr marL="342900" lvl="0" indent="-342900">
              <a:buFont typeface="Symbol"/>
              <a:buChar char=""/>
            </a:pPr>
            <a:endParaRPr lang="en-US" sz="1400" dirty="0">
              <a:solidFill>
                <a:prstClr val="black"/>
              </a:solidFill>
              <a:latin typeface="Verdana" pitchFamily="34" charset="0"/>
              <a:ea typeface="Verdana" pitchFamily="34" charset="0"/>
              <a:cs typeface="Verdana" pitchFamily="34" charset="0"/>
            </a:endParaRPr>
          </a:p>
          <a:p>
            <a:pPr marR="0" lvl="0">
              <a:spcBef>
                <a:spcPts val="0"/>
              </a:spcBef>
              <a:spcAft>
                <a:spcPts val="0"/>
              </a:spcAft>
            </a:pPr>
            <a:endParaRPr lang="en-US" sz="1400" dirty="0" smtClean="0">
              <a:effectLst/>
              <a:latin typeface="Arial"/>
              <a:ea typeface="Calibri"/>
              <a:cs typeface="Calibri"/>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12</a:t>
            </a:fld>
            <a:endParaRPr lang="en-US" dirty="0"/>
          </a:p>
        </p:txBody>
      </p:sp>
    </p:spTree>
    <p:extLst>
      <p:ext uri="{BB962C8B-B14F-4D97-AF65-F5344CB8AC3E}">
        <p14:creationId xmlns:p14="http://schemas.microsoft.com/office/powerpoint/2010/main" val="84106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This is the vision that we want to keep before us – this is the vision that Safe Church Ministry is working toward</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(read aloud slowly)</a:t>
            </a:r>
          </a:p>
          <a:p>
            <a:endParaRPr lang="en-US" sz="1400" dirty="0">
              <a:latin typeface="Verdana" pitchFamily="34" charset="0"/>
              <a:ea typeface="Verdana" pitchFamily="34" charset="0"/>
              <a:cs typeface="Verdana" pitchFamily="34" charset="0"/>
            </a:endParaRPr>
          </a:p>
          <a:p>
            <a:endParaRPr lang="en-US" sz="1400" dirty="0" smtClean="0">
              <a:latin typeface="Verdana" pitchFamily="34" charset="0"/>
              <a:ea typeface="Verdana" pitchFamily="34" charset="0"/>
              <a:cs typeface="Verdana" pitchFamily="34" charset="0"/>
            </a:endParaRPr>
          </a:p>
          <a:p>
            <a:pPr lvl="0"/>
            <a:r>
              <a:rPr lang="en-US" sz="1400" b="1" dirty="0" smtClean="0">
                <a:solidFill>
                  <a:prstClr val="black"/>
                </a:solidFill>
                <a:latin typeface="Verdana" pitchFamily="34" charset="0"/>
                <a:ea typeface="Verdana" pitchFamily="34" charset="0"/>
                <a:cs typeface="Verdana" pitchFamily="34" charset="0"/>
              </a:rPr>
              <a:t>You, as a Safe </a:t>
            </a:r>
            <a:r>
              <a:rPr lang="en-US" sz="1400" b="1" dirty="0">
                <a:solidFill>
                  <a:prstClr val="black"/>
                </a:solidFill>
                <a:latin typeface="Verdana" pitchFamily="34" charset="0"/>
                <a:ea typeface="Verdana" pitchFamily="34" charset="0"/>
                <a:cs typeface="Verdana" pitchFamily="34" charset="0"/>
              </a:rPr>
              <a:t>Church Ministry </a:t>
            </a:r>
            <a:r>
              <a:rPr lang="en-US" sz="1400" b="1" dirty="0" smtClean="0">
                <a:solidFill>
                  <a:prstClr val="black"/>
                </a:solidFill>
                <a:latin typeface="Verdana" pitchFamily="34" charset="0"/>
                <a:ea typeface="Verdana" pitchFamily="34" charset="0"/>
                <a:cs typeface="Verdana" pitchFamily="34" charset="0"/>
              </a:rPr>
              <a:t>Team Member, </a:t>
            </a:r>
            <a:r>
              <a:rPr lang="en-US" sz="1400" b="1" dirty="0">
                <a:solidFill>
                  <a:prstClr val="black"/>
                </a:solidFill>
                <a:latin typeface="Verdana" pitchFamily="34" charset="0"/>
                <a:ea typeface="Verdana" pitchFamily="34" charset="0"/>
                <a:cs typeface="Verdana" pitchFamily="34" charset="0"/>
              </a:rPr>
              <a:t>are </a:t>
            </a:r>
            <a:r>
              <a:rPr lang="en-US" sz="1400" b="1" dirty="0" smtClean="0">
                <a:solidFill>
                  <a:prstClr val="black"/>
                </a:solidFill>
                <a:latin typeface="Verdana" pitchFamily="34" charset="0"/>
                <a:ea typeface="Verdana" pitchFamily="34" charset="0"/>
                <a:cs typeface="Verdana" pitchFamily="34" charset="0"/>
              </a:rPr>
              <a:t>the one expected </a:t>
            </a:r>
            <a:r>
              <a:rPr lang="en-US" sz="1400" b="1" dirty="0">
                <a:solidFill>
                  <a:prstClr val="black"/>
                </a:solidFill>
                <a:latin typeface="Verdana" pitchFamily="34" charset="0"/>
                <a:ea typeface="Verdana" pitchFamily="34" charset="0"/>
                <a:cs typeface="Verdana" pitchFamily="34" charset="0"/>
              </a:rPr>
              <a:t>to </a:t>
            </a:r>
            <a:r>
              <a:rPr lang="en-US" sz="1400" b="1" dirty="0" smtClean="0">
                <a:solidFill>
                  <a:prstClr val="black"/>
                </a:solidFill>
                <a:latin typeface="Verdana" pitchFamily="34" charset="0"/>
                <a:ea typeface="Verdana" pitchFamily="34" charset="0"/>
                <a:cs typeface="Verdana" pitchFamily="34" charset="0"/>
              </a:rPr>
              <a:t>champion this vision. This means promoting </a:t>
            </a:r>
            <a:r>
              <a:rPr lang="en-US" sz="1400" b="1" dirty="0">
                <a:solidFill>
                  <a:prstClr val="black"/>
                </a:solidFill>
                <a:latin typeface="Verdana" pitchFamily="34" charset="0"/>
                <a:ea typeface="Verdana" pitchFamily="34" charset="0"/>
                <a:cs typeface="Verdana" pitchFamily="34" charset="0"/>
              </a:rPr>
              <a:t>awareness of Safe Church Ministry and Abuse issues </a:t>
            </a:r>
            <a:r>
              <a:rPr lang="en-US" sz="1400" b="1" dirty="0" smtClean="0">
                <a:solidFill>
                  <a:prstClr val="black"/>
                </a:solidFill>
                <a:latin typeface="Verdana" pitchFamily="34" charset="0"/>
                <a:ea typeface="Verdana" pitchFamily="34" charset="0"/>
                <a:cs typeface="Verdana" pitchFamily="34" charset="0"/>
              </a:rPr>
              <a:t> (All the things that we’ve just covered) so that every </a:t>
            </a:r>
            <a:r>
              <a:rPr lang="en-US" sz="1400" b="1" dirty="0">
                <a:solidFill>
                  <a:prstClr val="black"/>
                </a:solidFill>
                <a:latin typeface="Verdana" pitchFamily="34" charset="0"/>
                <a:ea typeface="Verdana" pitchFamily="34" charset="0"/>
                <a:cs typeface="Verdana" pitchFamily="34" charset="0"/>
              </a:rPr>
              <a:t>Pastor, church leader &amp; church </a:t>
            </a:r>
            <a:r>
              <a:rPr lang="en-US" sz="1400" b="1" dirty="0" smtClean="0">
                <a:solidFill>
                  <a:prstClr val="black"/>
                </a:solidFill>
                <a:latin typeface="Verdana" pitchFamily="34" charset="0"/>
                <a:ea typeface="Verdana" pitchFamily="34" charset="0"/>
                <a:cs typeface="Verdana" pitchFamily="34" charset="0"/>
              </a:rPr>
              <a:t>member knows </a:t>
            </a:r>
            <a:r>
              <a:rPr lang="en-US" sz="1400" b="1" dirty="0">
                <a:solidFill>
                  <a:prstClr val="black"/>
                </a:solidFill>
                <a:latin typeface="Verdana" pitchFamily="34" charset="0"/>
                <a:ea typeface="Verdana" pitchFamily="34" charset="0"/>
                <a:cs typeface="Verdana" pitchFamily="34" charset="0"/>
              </a:rPr>
              <a:t>that </a:t>
            </a:r>
            <a:r>
              <a:rPr lang="en-US" sz="1400" b="1" dirty="0" smtClean="0">
                <a:solidFill>
                  <a:prstClr val="black"/>
                </a:solidFill>
                <a:latin typeface="Verdana" pitchFamily="34" charset="0"/>
                <a:ea typeface="Verdana" pitchFamily="34" charset="0"/>
                <a:cs typeface="Verdana" pitchFamily="34" charset="0"/>
              </a:rPr>
              <a:t>in the CRC, we acknowledge the fact that abuse happens, that it affects our churches, and that Safe </a:t>
            </a:r>
            <a:r>
              <a:rPr lang="en-US" sz="1400" b="1" dirty="0">
                <a:solidFill>
                  <a:prstClr val="black"/>
                </a:solidFill>
                <a:latin typeface="Verdana" pitchFamily="34" charset="0"/>
                <a:ea typeface="Verdana" pitchFamily="34" charset="0"/>
                <a:cs typeface="Verdana" pitchFamily="34" charset="0"/>
              </a:rPr>
              <a:t>Church is available as a resource </a:t>
            </a:r>
            <a:r>
              <a:rPr lang="en-US" sz="1400" b="1" dirty="0" smtClean="0">
                <a:solidFill>
                  <a:prstClr val="black"/>
                </a:solidFill>
                <a:latin typeface="Verdana" pitchFamily="34" charset="0"/>
                <a:ea typeface="Verdana" pitchFamily="34" charset="0"/>
                <a:cs typeface="Verdana" pitchFamily="34" charset="0"/>
              </a:rPr>
              <a:t>for prevention and response.</a:t>
            </a:r>
            <a:endParaRPr lang="en-US" sz="1400" b="1" dirty="0">
              <a:solidFill>
                <a:prstClr val="black"/>
              </a:solidFill>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13</a:t>
            </a:fld>
            <a:endParaRPr lang="en-US"/>
          </a:p>
        </p:txBody>
      </p:sp>
    </p:spTree>
    <p:extLst>
      <p:ext uri="{BB962C8B-B14F-4D97-AF65-F5344CB8AC3E}">
        <p14:creationId xmlns:p14="http://schemas.microsoft.com/office/powerpoint/2010/main" val="964877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Gathering of Safe Church Team Chairpersons </a:t>
            </a:r>
            <a:r>
              <a:rPr lang="en-US" sz="1400" dirty="0" smtClean="0">
                <a:effectLst/>
                <a:latin typeface="Verdana" pitchFamily="34" charset="0"/>
                <a:ea typeface="Verdana" pitchFamily="34" charset="0"/>
                <a:cs typeface="Verdana" pitchFamily="34" charset="0"/>
              </a:rPr>
              <a:t>– 2011 – to brainstorm and envision – What is a truly safe church? (that’s where list came from)</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Top 5 </a:t>
            </a:r>
            <a:r>
              <a:rPr lang="en-US" sz="1400" dirty="0" smtClean="0">
                <a:effectLst/>
                <a:latin typeface="Verdana" pitchFamily="34" charset="0"/>
                <a:ea typeface="Verdana" pitchFamily="34" charset="0"/>
                <a:cs typeface="Verdana" pitchFamily="34" charset="0"/>
              </a:rPr>
              <a:t>– Imagine what it would look </a:t>
            </a:r>
            <a:r>
              <a:rPr lang="en-US" sz="1400" dirty="0" smtClean="0">
                <a:latin typeface="Verdana" pitchFamily="34" charset="0"/>
                <a:ea typeface="Verdana" pitchFamily="34" charset="0"/>
                <a:cs typeface="Verdana" pitchFamily="34" charset="0"/>
              </a:rPr>
              <a:t>like in your church</a:t>
            </a:r>
          </a:p>
          <a:p>
            <a:pPr marR="0" lvl="0">
              <a:spcBef>
                <a:spcPts val="0"/>
              </a:spcBef>
              <a:spcAft>
                <a:spcPts val="0"/>
              </a:spcAft>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a:latin typeface="Verdana" pitchFamily="34" charset="0"/>
                <a:ea typeface="Verdana" pitchFamily="34" charset="0"/>
                <a:cs typeface="Verdana" pitchFamily="34" charset="0"/>
              </a:rPr>
              <a:t>There is </a:t>
            </a:r>
            <a:r>
              <a:rPr lang="en-US" sz="1400" b="1" dirty="0">
                <a:latin typeface="Verdana" pitchFamily="34" charset="0"/>
                <a:ea typeface="Verdana" pitchFamily="34" charset="0"/>
                <a:cs typeface="Verdana" pitchFamily="34" charset="0"/>
              </a:rPr>
              <a:t>a lot of work to do</a:t>
            </a:r>
            <a:r>
              <a:rPr lang="en-US" sz="1400" dirty="0">
                <a:latin typeface="Verdana" pitchFamily="34" charset="0"/>
                <a:ea typeface="Verdana" pitchFamily="34" charset="0"/>
                <a:cs typeface="Verdana" pitchFamily="34" charset="0"/>
              </a:rPr>
              <a:t>; safe church is not primarily a reactionary ministry, ready to respond when abuse happens (although we want to be that too). </a:t>
            </a:r>
            <a:r>
              <a:rPr lang="en-US" sz="1400" b="1" dirty="0">
                <a:latin typeface="Verdana" pitchFamily="34" charset="0"/>
                <a:ea typeface="Verdana" pitchFamily="34" charset="0"/>
                <a:cs typeface="Verdana" pitchFamily="34" charset="0"/>
              </a:rPr>
              <a:t>Primarily we are a proactive ministry</a:t>
            </a:r>
            <a:r>
              <a:rPr lang="en-US" sz="1400" dirty="0">
                <a:latin typeface="Verdana" pitchFamily="34" charset="0"/>
                <a:ea typeface="Verdana" pitchFamily="34" charset="0"/>
                <a:cs typeface="Verdana" pitchFamily="34" charset="0"/>
              </a:rPr>
              <a:t>, promoting education, awareness and prevention as well as offering a healthy, effective response</a:t>
            </a:r>
            <a:r>
              <a:rPr lang="en-US" sz="1400" dirty="0" smtClean="0">
                <a:latin typeface="Verdana" pitchFamily="34" charset="0"/>
                <a:ea typeface="Verdana" pitchFamily="34" charset="0"/>
                <a:cs typeface="Verdana" pitchFamily="34" charset="0"/>
              </a:rPr>
              <a:t>. </a:t>
            </a:r>
            <a:r>
              <a:rPr lang="en-US" sz="1400" b="1" dirty="0" smtClean="0">
                <a:latin typeface="Verdana" pitchFamily="34" charset="0"/>
                <a:ea typeface="Verdana" pitchFamily="34" charset="0"/>
                <a:cs typeface="Verdana" pitchFamily="34" charset="0"/>
              </a:rPr>
              <a:t>We’d much rather work on the prevention side.</a:t>
            </a:r>
            <a:endParaRPr lang="en-US" sz="1400" b="1" dirty="0">
              <a:latin typeface="Verdana" pitchFamily="34" charset="0"/>
              <a:ea typeface="Verdana" pitchFamily="34" charset="0"/>
              <a:cs typeface="Verdana" pitchFamily="34" charset="0"/>
            </a:endParaRPr>
          </a:p>
          <a:p>
            <a:pPr marR="0" lvl="0">
              <a:spcBef>
                <a:spcPts val="0"/>
              </a:spcBef>
              <a:spcAft>
                <a:spcPts val="0"/>
              </a:spcAft>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latin typeface="Verdana" pitchFamily="34" charset="0"/>
                <a:ea typeface="Verdana" pitchFamily="34" charset="0"/>
                <a:cs typeface="Verdana" pitchFamily="34" charset="0"/>
              </a:rPr>
              <a:t>These are the goals that Safe Church Teams work toward, so that ALL our churches can be </a:t>
            </a:r>
            <a:r>
              <a:rPr lang="en-US" sz="1400" b="1" dirty="0">
                <a:latin typeface="Verdana" pitchFamily="34" charset="0"/>
                <a:ea typeface="Verdana" pitchFamily="34" charset="0"/>
                <a:cs typeface="Verdana" pitchFamily="34" charset="0"/>
              </a:rPr>
              <a:t>truly safe </a:t>
            </a:r>
            <a:r>
              <a:rPr lang="en-US" sz="1400" b="1" dirty="0" smtClean="0">
                <a:latin typeface="Verdana" pitchFamily="34" charset="0"/>
                <a:ea typeface="Verdana" pitchFamily="34" charset="0"/>
                <a:cs typeface="Verdana" pitchFamily="34" charset="0"/>
              </a:rPr>
              <a:t>churches –</a:t>
            </a:r>
            <a:r>
              <a:rPr lang="en-US" sz="1400" dirty="0" smtClean="0">
                <a:latin typeface="Verdana" pitchFamily="34" charset="0"/>
                <a:ea typeface="Verdana" pitchFamily="34" charset="0"/>
                <a:cs typeface="Verdana" pitchFamily="34" charset="0"/>
              </a:rPr>
              <a:t> It takes </a:t>
            </a:r>
            <a:r>
              <a:rPr lang="en-US" sz="1400" i="1" dirty="0" smtClean="0">
                <a:latin typeface="Verdana" pitchFamily="34" charset="0"/>
                <a:ea typeface="Verdana" pitchFamily="34" charset="0"/>
                <a:cs typeface="Verdana" pitchFamily="34" charset="0"/>
              </a:rPr>
              <a:t>ALL</a:t>
            </a:r>
            <a:r>
              <a:rPr lang="en-US" sz="1400" dirty="0" smtClean="0">
                <a:latin typeface="Verdana" pitchFamily="34" charset="0"/>
                <a:ea typeface="Verdana" pitchFamily="34" charset="0"/>
                <a:cs typeface="Verdana" pitchFamily="34" charset="0"/>
              </a:rPr>
              <a:t> of us to make a truly safe church</a:t>
            </a:r>
            <a:r>
              <a:rPr lang="en-US" sz="1400" b="1" dirty="0" smtClean="0">
                <a:latin typeface="Verdana" pitchFamily="34" charset="0"/>
                <a:ea typeface="Verdana" pitchFamily="34" charset="0"/>
                <a:cs typeface="Verdana" pitchFamily="34" charset="0"/>
              </a:rPr>
              <a:t> </a:t>
            </a:r>
            <a:endParaRPr lang="en-US" sz="1400" b="1"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endParaRPr lang="en-US" sz="1400" dirty="0" smtClean="0">
              <a:effectLst/>
              <a:latin typeface="Arial"/>
              <a:ea typeface="Calibri"/>
              <a:cs typeface="Calibri"/>
            </a:endParaRPr>
          </a:p>
          <a:p>
            <a:pPr marL="342900" marR="0" lvl="0" indent="-342900">
              <a:spcBef>
                <a:spcPts val="0"/>
              </a:spcBef>
              <a:spcAft>
                <a:spcPts val="0"/>
              </a:spcAft>
              <a:buFont typeface="Symbol"/>
              <a:buChar char=""/>
            </a:pPr>
            <a:endParaRPr lang="en-US" sz="1400" dirty="0" smtClean="0">
              <a:effectLst/>
              <a:latin typeface="Arial"/>
              <a:ea typeface="Calibri"/>
              <a:cs typeface="Calibri"/>
            </a:endParaRPr>
          </a:p>
          <a:p>
            <a:endParaRPr lang="en-US" dirty="0"/>
          </a:p>
        </p:txBody>
      </p:sp>
      <p:sp>
        <p:nvSpPr>
          <p:cNvPr id="4" name="Slide Number Placeholder 3"/>
          <p:cNvSpPr>
            <a:spLocks noGrp="1"/>
          </p:cNvSpPr>
          <p:nvPr>
            <p:ph type="sldNum" sz="quarter" idx="10"/>
          </p:nvPr>
        </p:nvSpPr>
        <p:spPr/>
        <p:txBody>
          <a:bodyPr/>
          <a:lstStyle/>
          <a:p>
            <a:fld id="{A97D174B-75CE-45AB-BF79-26CF08A808C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47824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itchFamily="34" charset="0"/>
                <a:ea typeface="Verdana" pitchFamily="34" charset="0"/>
                <a:cs typeface="Verdana" pitchFamily="34" charset="0"/>
              </a:rPr>
              <a:t>Policy development </a:t>
            </a:r>
            <a:r>
              <a:rPr lang="en-US" sz="1400" dirty="0" smtClean="0">
                <a:latin typeface="Verdana" pitchFamily="34" charset="0"/>
                <a:ea typeface="Verdana" pitchFamily="34" charset="0"/>
                <a:cs typeface="Verdana" pitchFamily="34" charset="0"/>
              </a:rPr>
              <a:t>– not easy or quick but well worth the effort.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No one policy will work for every church</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The process </a:t>
            </a:r>
            <a:r>
              <a:rPr lang="en-US" sz="1400" dirty="0" smtClean="0">
                <a:latin typeface="Verdana" pitchFamily="34" charset="0"/>
                <a:ea typeface="Verdana" pitchFamily="34" charset="0"/>
                <a:cs typeface="Verdana" pitchFamily="34" charset="0"/>
              </a:rPr>
              <a:t>of developing a policy, thinking together about what will make your church a safe place, </a:t>
            </a:r>
            <a:r>
              <a:rPr lang="en-US" sz="1400" b="1" dirty="0" smtClean="0">
                <a:latin typeface="Verdana" pitchFamily="34" charset="0"/>
                <a:ea typeface="Verdana" pitchFamily="34" charset="0"/>
                <a:cs typeface="Verdana" pitchFamily="34" charset="0"/>
              </a:rPr>
              <a:t>is very valuable.</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Policy followed </a:t>
            </a:r>
            <a:r>
              <a:rPr lang="en-US" sz="1400" dirty="0" smtClean="0">
                <a:latin typeface="Verdana" pitchFamily="34" charset="0"/>
                <a:ea typeface="Verdana" pitchFamily="34" charset="0"/>
                <a:cs typeface="Verdana" pitchFamily="34" charset="0"/>
              </a:rPr>
              <a:t>– it is not helpful to have a policy tucked away somewhere that no one knows about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A </a:t>
            </a:r>
            <a:r>
              <a:rPr lang="en-US" sz="1400" b="1" dirty="0" smtClean="0">
                <a:latin typeface="Verdana" pitchFamily="34" charset="0"/>
                <a:ea typeface="Verdana" pitchFamily="34" charset="0"/>
                <a:cs typeface="Verdana" pitchFamily="34" charset="0"/>
              </a:rPr>
              <a:t>simple policy </a:t>
            </a:r>
            <a:r>
              <a:rPr lang="en-US" sz="1400" dirty="0" smtClean="0">
                <a:latin typeface="Verdana" pitchFamily="34" charset="0"/>
                <a:ea typeface="Verdana" pitchFamily="34" charset="0"/>
                <a:cs typeface="Verdana" pitchFamily="34" charset="0"/>
              </a:rPr>
              <a:t>that can be followed is best</a:t>
            </a:r>
          </a:p>
          <a:p>
            <a:endParaRPr lang="en-US" sz="1400" dirty="0">
              <a:latin typeface="Verdana" pitchFamily="34" charset="0"/>
              <a:ea typeface="Verdana" pitchFamily="34" charset="0"/>
              <a:cs typeface="Verdana" pitchFamily="34" charset="0"/>
            </a:endParaRPr>
          </a:p>
          <a:p>
            <a:r>
              <a:rPr lang="en-US" sz="1400" b="1" i="1" dirty="0" smtClean="0">
                <a:latin typeface="Verdana" pitchFamily="34" charset="0"/>
                <a:ea typeface="Verdana" pitchFamily="34" charset="0"/>
                <a:cs typeface="Verdana" pitchFamily="34" charset="0"/>
              </a:rPr>
              <a:t>Legal liability </a:t>
            </a:r>
            <a:r>
              <a:rPr lang="en-US" sz="1400" dirty="0" smtClean="0">
                <a:latin typeface="Verdana" pitchFamily="34" charset="0"/>
                <a:ea typeface="Verdana" pitchFamily="34" charset="0"/>
                <a:cs typeface="Verdana" pitchFamily="34" charset="0"/>
              </a:rPr>
              <a:t>comes into play most often when there is </a:t>
            </a:r>
            <a:r>
              <a:rPr lang="en-US" sz="1400" b="1" i="1" dirty="0" smtClean="0">
                <a:latin typeface="Verdana" pitchFamily="34" charset="0"/>
                <a:ea typeface="Verdana" pitchFamily="34" charset="0"/>
                <a:cs typeface="Verdana" pitchFamily="34" charset="0"/>
              </a:rPr>
              <a:t>negligence in screening and in supervision</a:t>
            </a:r>
          </a:p>
          <a:p>
            <a:endParaRPr lang="en-US" sz="1400" b="1" i="1"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(Overview – Separate Presentation on Policy)</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15</a:t>
            </a:fld>
            <a:endParaRPr lang="en-US"/>
          </a:p>
        </p:txBody>
      </p:sp>
    </p:spTree>
    <p:extLst>
      <p:ext uri="{BB962C8B-B14F-4D97-AF65-F5344CB8AC3E}">
        <p14:creationId xmlns:p14="http://schemas.microsoft.com/office/powerpoint/2010/main" val="194246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itchFamily="34" charset="0"/>
                <a:ea typeface="Verdana" pitchFamily="34" charset="0"/>
                <a:cs typeface="Verdana" pitchFamily="34" charset="0"/>
              </a:rPr>
              <a:t>Where does abuse occur?</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Though we maintain a Safe Church with protective policies we are only dealing with a very small percentage of abuse.</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What is the responsibility of the church in light of this graphic?</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Stranger/Danger is mostly a myth – </a:t>
            </a:r>
            <a:r>
              <a:rPr lang="en-US" sz="1400" b="1" dirty="0" smtClean="0">
                <a:latin typeface="Verdana" pitchFamily="34" charset="0"/>
                <a:ea typeface="Verdana" pitchFamily="34" charset="0"/>
                <a:cs typeface="Verdana" pitchFamily="34" charset="0"/>
              </a:rPr>
              <a:t>most abuse happens at home!</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Because of the severe impacts of abuse and how it affects the church body and community, we need to be concerned with abuse no matter where it occurs. </a:t>
            </a: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68810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itchFamily="34" charset="0"/>
                <a:ea typeface="Verdana" pitchFamily="34" charset="0"/>
                <a:cs typeface="Verdana" pitchFamily="34" charset="0"/>
              </a:rPr>
              <a:t>Circle of Grace – A Safe Environment Program</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Circle of Grace: </a:t>
            </a:r>
            <a:r>
              <a:rPr lang="en-US" sz="1400" b="1" dirty="0" smtClean="0">
                <a:latin typeface="Verdana" pitchFamily="34" charset="0"/>
                <a:ea typeface="Verdana" pitchFamily="34" charset="0"/>
                <a:cs typeface="Verdana" pitchFamily="34" charset="0"/>
              </a:rPr>
              <a:t>A holistic approach</a:t>
            </a:r>
          </a:p>
          <a:p>
            <a:endParaRPr lang="en-US" sz="1400" dirty="0" smtClean="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Key </a:t>
            </a:r>
            <a:r>
              <a:rPr lang="en-US" sz="1400" dirty="0">
                <a:latin typeface="Verdana" pitchFamily="34" charset="0"/>
                <a:ea typeface="Verdana" pitchFamily="34" charset="0"/>
                <a:cs typeface="Verdana" pitchFamily="34" charset="0"/>
              </a:rPr>
              <a:t>c</a:t>
            </a:r>
            <a:r>
              <a:rPr lang="en-US" sz="1400" dirty="0" smtClean="0">
                <a:latin typeface="Verdana" pitchFamily="34" charset="0"/>
                <a:ea typeface="Verdana" pitchFamily="34" charset="0"/>
                <a:cs typeface="Verdana" pitchFamily="34" charset="0"/>
              </a:rPr>
              <a:t>oncepts include:</a:t>
            </a:r>
          </a:p>
          <a:p>
            <a:pPr marL="285750" indent="-285750">
              <a:buFont typeface="Arial" pitchFamily="34" charset="0"/>
              <a:buChar char="•"/>
            </a:pPr>
            <a:r>
              <a:rPr lang="en-US" sz="1400" b="1" dirty="0" smtClean="0">
                <a:latin typeface="Verdana" pitchFamily="34" charset="0"/>
                <a:ea typeface="Verdana" pitchFamily="34" charset="0"/>
                <a:cs typeface="Verdana" pitchFamily="34" charset="0"/>
              </a:rPr>
              <a:t>God’s presence </a:t>
            </a:r>
            <a:r>
              <a:rPr lang="en-US" sz="1400" dirty="0" smtClean="0">
                <a:latin typeface="Verdana" pitchFamily="34" charset="0"/>
                <a:ea typeface="Verdana" pitchFamily="34" charset="0"/>
                <a:cs typeface="Verdana" pitchFamily="34" charset="0"/>
              </a:rPr>
              <a:t>with us at all times</a:t>
            </a:r>
          </a:p>
          <a:p>
            <a:pPr marL="285750" indent="-285750">
              <a:buFont typeface="Arial" pitchFamily="34" charset="0"/>
              <a:buChar char="•"/>
            </a:pPr>
            <a:r>
              <a:rPr lang="en-US" sz="1400" dirty="0" smtClean="0">
                <a:latin typeface="Verdana" pitchFamily="34" charset="0"/>
                <a:ea typeface="Verdana" pitchFamily="34" charset="0"/>
                <a:cs typeface="Verdana" pitchFamily="34" charset="0"/>
              </a:rPr>
              <a:t>The </a:t>
            </a:r>
            <a:r>
              <a:rPr lang="en-US" sz="1400" b="1" dirty="0" smtClean="0">
                <a:latin typeface="Verdana" pitchFamily="34" charset="0"/>
                <a:ea typeface="Verdana" pitchFamily="34" charset="0"/>
                <a:cs typeface="Verdana" pitchFamily="34" charset="0"/>
              </a:rPr>
              <a:t>value and sacredness of each person</a:t>
            </a:r>
          </a:p>
          <a:p>
            <a:pPr marL="285750" indent="-285750">
              <a:buFont typeface="Arial" pitchFamily="34" charset="0"/>
              <a:buChar char="•"/>
            </a:pPr>
            <a:r>
              <a:rPr lang="en-US" sz="1400" dirty="0" smtClean="0">
                <a:latin typeface="Verdana" pitchFamily="34" charset="0"/>
                <a:ea typeface="Verdana" pitchFamily="34" charset="0"/>
                <a:cs typeface="Verdana" pitchFamily="34" charset="0"/>
              </a:rPr>
              <a:t>Tools to identify </a:t>
            </a:r>
            <a:r>
              <a:rPr lang="en-US" sz="1400" b="1" dirty="0" smtClean="0">
                <a:latin typeface="Verdana" pitchFamily="34" charset="0"/>
                <a:ea typeface="Verdana" pitchFamily="34" charset="0"/>
                <a:cs typeface="Verdana" pitchFamily="34" charset="0"/>
              </a:rPr>
              <a:t>safe and unsafe situations</a:t>
            </a:r>
          </a:p>
          <a:p>
            <a:pPr marL="285750" indent="-285750">
              <a:buFont typeface="Arial" pitchFamily="34" charset="0"/>
              <a:buChar char="•"/>
            </a:pPr>
            <a:r>
              <a:rPr lang="en-US" sz="1400" dirty="0" smtClean="0">
                <a:latin typeface="Verdana" pitchFamily="34" charset="0"/>
                <a:ea typeface="Verdana" pitchFamily="34" charset="0"/>
                <a:cs typeface="Verdana" pitchFamily="34" charset="0"/>
              </a:rPr>
              <a:t>Learning to </a:t>
            </a:r>
            <a:r>
              <a:rPr lang="en-US" sz="1400" b="1" dirty="0" smtClean="0">
                <a:latin typeface="Verdana" pitchFamily="34" charset="0"/>
                <a:ea typeface="Verdana" pitchFamily="34" charset="0"/>
                <a:cs typeface="Verdana" pitchFamily="34" charset="0"/>
              </a:rPr>
              <a:t>respond</a:t>
            </a:r>
            <a:r>
              <a:rPr lang="en-US" sz="1400" dirty="0" smtClean="0">
                <a:latin typeface="Verdana" pitchFamily="34" charset="0"/>
                <a:ea typeface="Verdana" pitchFamily="34" charset="0"/>
                <a:cs typeface="Verdana" pitchFamily="34" charset="0"/>
              </a:rPr>
              <a:t> to unsafe situations with help from a </a:t>
            </a:r>
            <a:r>
              <a:rPr lang="en-US" sz="1400" b="1" dirty="0" smtClean="0">
                <a:latin typeface="Verdana" pitchFamily="34" charset="0"/>
                <a:ea typeface="Verdana" pitchFamily="34" charset="0"/>
                <a:cs typeface="Verdana" pitchFamily="34" charset="0"/>
              </a:rPr>
              <a:t>trusted adult</a:t>
            </a:r>
          </a:p>
          <a:p>
            <a:endParaRPr lang="en-US" sz="1400" dirty="0" smtClean="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Also includes training resources for teachers and information for parents – a comprehensive program</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(Handout Brochure &amp; preview packet)</a:t>
            </a: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17</a:t>
            </a:fld>
            <a:endParaRPr lang="en-US"/>
          </a:p>
        </p:txBody>
      </p:sp>
    </p:spTree>
    <p:extLst>
      <p:ext uri="{BB962C8B-B14F-4D97-AF65-F5344CB8AC3E}">
        <p14:creationId xmlns:p14="http://schemas.microsoft.com/office/powerpoint/2010/main" val="3017712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It can’t all come from an office in GR </a:t>
            </a:r>
            <a:r>
              <a:rPr lang="en-US" sz="1400" dirty="0" smtClean="0">
                <a:effectLst/>
                <a:latin typeface="Verdana" pitchFamily="34" charset="0"/>
                <a:ea typeface="Verdana" pitchFamily="34" charset="0"/>
                <a:cs typeface="Verdana" pitchFamily="34" charset="0"/>
              </a:rPr>
              <a:t>– Can’t know all the local resources, or state &amp; provincial laws – </a:t>
            </a:r>
            <a:r>
              <a:rPr lang="en-US" sz="1400" dirty="0">
                <a:latin typeface="Verdana" pitchFamily="34" charset="0"/>
                <a:ea typeface="Verdana" pitchFamily="34" charset="0"/>
                <a:cs typeface="Verdana" pitchFamily="34" charset="0"/>
              </a:rPr>
              <a:t>C</a:t>
            </a:r>
            <a:r>
              <a:rPr lang="en-US" sz="1400" dirty="0" smtClean="0">
                <a:effectLst/>
                <a:latin typeface="Verdana" pitchFamily="34" charset="0"/>
                <a:ea typeface="Verdana" pitchFamily="34" charset="0"/>
                <a:cs typeface="Verdana" pitchFamily="34" charset="0"/>
              </a:rPr>
              <a:t>an’t travel everywhere to do all the education that’s needed in churches – Ideal, each classis, each church</a:t>
            </a:r>
          </a:p>
          <a:p>
            <a:pPr marL="342900" marR="0" lvl="0" indent="-342900">
              <a:spcBef>
                <a:spcPts val="0"/>
              </a:spcBef>
              <a:spcAft>
                <a:spcPts val="0"/>
              </a:spcAft>
              <a:buFont typeface="Symbol"/>
              <a:buChar char=""/>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Classis or region </a:t>
            </a:r>
            <a:r>
              <a:rPr lang="en-US" sz="1400" dirty="0" smtClean="0">
                <a:effectLst/>
                <a:latin typeface="Verdana" pitchFamily="34" charset="0"/>
                <a:ea typeface="Verdana" pitchFamily="34" charset="0"/>
                <a:cs typeface="Verdana" pitchFamily="34" charset="0"/>
              </a:rPr>
              <a:t>– sometimes two or more classes come together to form one team</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Safe Church classis or </a:t>
            </a:r>
            <a:r>
              <a:rPr lang="en-US" sz="1400" b="1" dirty="0">
                <a:latin typeface="Verdana" pitchFamily="34" charset="0"/>
                <a:ea typeface="Verdana" pitchFamily="34" charset="0"/>
                <a:cs typeface="Verdana" pitchFamily="34" charset="0"/>
              </a:rPr>
              <a:t>r</a:t>
            </a:r>
            <a:r>
              <a:rPr lang="en-US" sz="1400" b="1" dirty="0" smtClean="0">
                <a:effectLst/>
                <a:latin typeface="Verdana" pitchFamily="34" charset="0"/>
                <a:ea typeface="Verdana" pitchFamily="34" charset="0"/>
                <a:cs typeface="Verdana" pitchFamily="34" charset="0"/>
              </a:rPr>
              <a:t>egional Teams </a:t>
            </a:r>
            <a:r>
              <a:rPr lang="en-US" sz="1400" dirty="0" smtClean="0">
                <a:effectLst/>
                <a:latin typeface="Verdana" pitchFamily="34" charset="0"/>
                <a:ea typeface="Verdana" pitchFamily="34" charset="0"/>
                <a:cs typeface="Verdana" pitchFamily="34" charset="0"/>
              </a:rPr>
              <a:t>– trained – gifted and skilled (therapists, social workers, ministry leaders, lawyers, educators, anyone really)  – </a:t>
            </a:r>
            <a:r>
              <a:rPr lang="en-US" sz="1400" b="1" dirty="0" smtClean="0">
                <a:effectLst/>
                <a:latin typeface="Verdana" pitchFamily="34" charset="0"/>
                <a:ea typeface="Verdana" pitchFamily="34" charset="0"/>
                <a:cs typeface="Verdana" pitchFamily="34" charset="0"/>
              </a:rPr>
              <a:t>A valuable resource for churches </a:t>
            </a:r>
            <a:r>
              <a:rPr lang="en-US" sz="1400" dirty="0" smtClean="0">
                <a:effectLst/>
                <a:latin typeface="Verdana" pitchFamily="34" charset="0"/>
                <a:ea typeface="Verdana" pitchFamily="34" charset="0"/>
                <a:cs typeface="Verdana" pitchFamily="34" charset="0"/>
              </a:rPr>
              <a:t>– Meet 1-3 times /year</a:t>
            </a:r>
          </a:p>
          <a:p>
            <a:pPr marL="342900" marR="0" lvl="0" indent="-342900">
              <a:spcBef>
                <a:spcPts val="0"/>
              </a:spcBef>
              <a:spcAft>
                <a:spcPts val="0"/>
              </a:spcAft>
              <a:buFont typeface="Symbol"/>
              <a:buChar char=""/>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Safe Church local </a:t>
            </a:r>
            <a:r>
              <a:rPr lang="en-US" sz="1400" b="1" dirty="0">
                <a:latin typeface="Verdana" pitchFamily="34" charset="0"/>
                <a:ea typeface="Verdana" pitchFamily="34" charset="0"/>
                <a:cs typeface="Verdana" pitchFamily="34" charset="0"/>
              </a:rPr>
              <a:t>c</a:t>
            </a:r>
            <a:r>
              <a:rPr lang="en-US" sz="1400" b="1" dirty="0" smtClean="0">
                <a:effectLst/>
                <a:latin typeface="Verdana" pitchFamily="34" charset="0"/>
                <a:ea typeface="Verdana" pitchFamily="34" charset="0"/>
                <a:cs typeface="Verdana" pitchFamily="34" charset="0"/>
              </a:rPr>
              <a:t>hurch </a:t>
            </a:r>
            <a:r>
              <a:rPr lang="en-US" sz="1400" b="1" dirty="0">
                <a:latin typeface="Verdana" pitchFamily="34" charset="0"/>
                <a:ea typeface="Verdana" pitchFamily="34" charset="0"/>
                <a:cs typeface="Verdana" pitchFamily="34" charset="0"/>
              </a:rPr>
              <a:t>c</a:t>
            </a:r>
            <a:r>
              <a:rPr lang="en-US" sz="1400" b="1" dirty="0" smtClean="0">
                <a:effectLst/>
                <a:latin typeface="Verdana" pitchFamily="34" charset="0"/>
                <a:ea typeface="Verdana" pitchFamily="34" charset="0"/>
                <a:cs typeface="Verdana" pitchFamily="34" charset="0"/>
              </a:rPr>
              <a:t>ommittee </a:t>
            </a:r>
            <a:r>
              <a:rPr lang="en-US" sz="1400" dirty="0" smtClean="0">
                <a:effectLst/>
                <a:latin typeface="Verdana" pitchFamily="34" charset="0"/>
                <a:ea typeface="Verdana" pitchFamily="34" charset="0"/>
                <a:cs typeface="Verdana" pitchFamily="34" charset="0"/>
              </a:rPr>
              <a:t>– to make sure that there is an effective policy; to coordinate efforts at the local church level (curriculum, training, local resources, etc…)</a:t>
            </a:r>
          </a:p>
          <a:p>
            <a:r>
              <a:rPr lang="en-US" sz="1400" dirty="0" smtClean="0">
                <a:effectLst/>
                <a:latin typeface="Arial"/>
                <a:ea typeface="Calibri"/>
                <a:cs typeface="Calibri"/>
              </a:rPr>
              <a:t> </a:t>
            </a:r>
          </a:p>
          <a:p>
            <a:endParaRPr lang="en-US" dirty="0"/>
          </a:p>
        </p:txBody>
      </p:sp>
      <p:sp>
        <p:nvSpPr>
          <p:cNvPr id="4" name="Slide Number Placeholder 3"/>
          <p:cNvSpPr>
            <a:spLocks noGrp="1"/>
          </p:cNvSpPr>
          <p:nvPr>
            <p:ph type="sldNum" sz="quarter" idx="10"/>
          </p:nvPr>
        </p:nvSpPr>
        <p:spPr/>
        <p:txBody>
          <a:bodyPr/>
          <a:lstStyle/>
          <a:p>
            <a:fld id="{A97D174B-75CE-45AB-BF79-26CF08A808C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9532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a:buChar char=""/>
            </a:pPr>
            <a:r>
              <a:rPr lang="en-US" sz="1400" dirty="0">
                <a:solidFill>
                  <a:prstClr val="black"/>
                </a:solidFill>
                <a:latin typeface="Verdana" pitchFamily="34" charset="0"/>
                <a:ea typeface="Verdana" pitchFamily="34" charset="0"/>
                <a:cs typeface="Verdana" pitchFamily="34" charset="0"/>
              </a:rPr>
              <a:t>For the more visual people among us – here is a picture</a:t>
            </a:r>
          </a:p>
          <a:p>
            <a:pPr lvl="0"/>
            <a:endParaRPr lang="en-US" sz="1400" dirty="0">
              <a:solidFill>
                <a:prstClr val="black"/>
              </a:solidFill>
              <a:latin typeface="Verdana" pitchFamily="34" charset="0"/>
              <a:ea typeface="Verdana" pitchFamily="34" charset="0"/>
              <a:cs typeface="Verdana" pitchFamily="34" charset="0"/>
            </a:endParaRPr>
          </a:p>
          <a:p>
            <a:pPr marL="342900" lvl="0" indent="-342900">
              <a:buFont typeface="Symbol"/>
              <a:buChar char=""/>
            </a:pPr>
            <a:r>
              <a:rPr lang="en-US" sz="1400" b="1" dirty="0">
                <a:solidFill>
                  <a:prstClr val="black"/>
                </a:solidFill>
                <a:latin typeface="Verdana" pitchFamily="34" charset="0"/>
                <a:ea typeface="Verdana" pitchFamily="34" charset="0"/>
                <a:cs typeface="Verdana" pitchFamily="34" charset="0"/>
              </a:rPr>
              <a:t>Safe Church Ministry depends on </a:t>
            </a:r>
            <a:r>
              <a:rPr lang="en-US" sz="1400" b="1" dirty="0" smtClean="0">
                <a:solidFill>
                  <a:prstClr val="black"/>
                </a:solidFill>
                <a:latin typeface="Verdana" pitchFamily="34" charset="0"/>
                <a:ea typeface="Verdana" pitchFamily="34" charset="0"/>
                <a:cs typeface="Verdana" pitchFamily="34" charset="0"/>
              </a:rPr>
              <a:t>classis </a:t>
            </a:r>
            <a:r>
              <a:rPr lang="en-US" sz="1400" b="1" dirty="0">
                <a:solidFill>
                  <a:prstClr val="black"/>
                </a:solidFill>
                <a:latin typeface="Verdana" pitchFamily="34" charset="0"/>
                <a:ea typeface="Verdana" pitchFamily="34" charset="0"/>
                <a:cs typeface="Verdana" pitchFamily="34" charset="0"/>
              </a:rPr>
              <a:t>or </a:t>
            </a:r>
            <a:r>
              <a:rPr lang="en-US" sz="1400" b="1" dirty="0" smtClean="0">
                <a:solidFill>
                  <a:prstClr val="black"/>
                </a:solidFill>
                <a:latin typeface="Verdana" pitchFamily="34" charset="0"/>
                <a:ea typeface="Verdana" pitchFamily="34" charset="0"/>
                <a:cs typeface="Verdana" pitchFamily="34" charset="0"/>
              </a:rPr>
              <a:t>regional </a:t>
            </a:r>
            <a:r>
              <a:rPr lang="en-US" sz="1400" b="1" dirty="0">
                <a:solidFill>
                  <a:prstClr val="black"/>
                </a:solidFill>
                <a:latin typeface="Verdana" pitchFamily="34" charset="0"/>
                <a:ea typeface="Verdana" pitchFamily="34" charset="0"/>
                <a:cs typeface="Verdana" pitchFamily="34" charset="0"/>
              </a:rPr>
              <a:t>Safe Church </a:t>
            </a:r>
            <a:r>
              <a:rPr lang="en-US" sz="1400" b="1" dirty="0" smtClean="0">
                <a:solidFill>
                  <a:prstClr val="black"/>
                </a:solidFill>
                <a:latin typeface="Verdana" pitchFamily="34" charset="0"/>
                <a:ea typeface="Verdana" pitchFamily="34" charset="0"/>
                <a:cs typeface="Verdana" pitchFamily="34" charset="0"/>
              </a:rPr>
              <a:t>teams </a:t>
            </a:r>
            <a:r>
              <a:rPr lang="en-US" sz="1400" dirty="0">
                <a:solidFill>
                  <a:prstClr val="black"/>
                </a:solidFill>
                <a:latin typeface="Verdana" pitchFamily="34" charset="0"/>
                <a:ea typeface="Verdana" pitchFamily="34" charset="0"/>
                <a:cs typeface="Verdana" pitchFamily="34" charset="0"/>
              </a:rPr>
              <a:t>– The </a:t>
            </a:r>
            <a:r>
              <a:rPr lang="en-US" sz="1400" dirty="0" smtClean="0">
                <a:solidFill>
                  <a:prstClr val="black"/>
                </a:solidFill>
                <a:latin typeface="Verdana" pitchFamily="34" charset="0"/>
                <a:ea typeface="Verdana" pitchFamily="34" charset="0"/>
                <a:cs typeface="Verdana" pitchFamily="34" charset="0"/>
              </a:rPr>
              <a:t>team </a:t>
            </a:r>
            <a:r>
              <a:rPr lang="en-US" sz="1400" dirty="0">
                <a:solidFill>
                  <a:prstClr val="black"/>
                </a:solidFill>
                <a:latin typeface="Verdana" pitchFamily="34" charset="0"/>
                <a:ea typeface="Verdana" pitchFamily="34" charset="0"/>
                <a:cs typeface="Verdana" pitchFamily="34" charset="0"/>
              </a:rPr>
              <a:t>serves the churches, not everyone on the team has the same role, or same gifts and skills, but together they serve all the churches in their service area</a:t>
            </a:r>
          </a:p>
          <a:p>
            <a:pPr lvl="0"/>
            <a:endParaRPr lang="en-US" sz="1400" dirty="0">
              <a:solidFill>
                <a:prstClr val="black"/>
              </a:solidFill>
              <a:latin typeface="Verdana" pitchFamily="34" charset="0"/>
              <a:ea typeface="Verdana" pitchFamily="34" charset="0"/>
              <a:cs typeface="Verdana" pitchFamily="34" charset="0"/>
            </a:endParaRPr>
          </a:p>
          <a:p>
            <a:pPr marL="342900" lvl="0" indent="-342900">
              <a:buFont typeface="Symbol"/>
              <a:buChar char=""/>
            </a:pPr>
            <a:r>
              <a:rPr lang="en-US" sz="1400" b="1" dirty="0">
                <a:solidFill>
                  <a:prstClr val="black"/>
                </a:solidFill>
                <a:latin typeface="Verdana" pitchFamily="34" charset="0"/>
                <a:ea typeface="Verdana" pitchFamily="34" charset="0"/>
                <a:cs typeface="Verdana" pitchFamily="34" charset="0"/>
              </a:rPr>
              <a:t>Three mandates – all are needed</a:t>
            </a:r>
            <a:r>
              <a:rPr lang="en-US" sz="1400" dirty="0">
                <a:solidFill>
                  <a:prstClr val="black"/>
                </a:solidFill>
                <a:latin typeface="Verdana" pitchFamily="34" charset="0"/>
                <a:ea typeface="Verdana" pitchFamily="34" charset="0"/>
                <a:cs typeface="Verdana" pitchFamily="34" charset="0"/>
              </a:rPr>
              <a:t>, they complement each other – three legged stool</a:t>
            </a:r>
          </a:p>
          <a:p>
            <a:pPr lvl="0"/>
            <a:endParaRPr lang="en-US" sz="1400" dirty="0">
              <a:solidFill>
                <a:prstClr val="black"/>
              </a:solidFill>
              <a:latin typeface="Verdana" pitchFamily="34" charset="0"/>
              <a:ea typeface="Verdana" pitchFamily="34" charset="0"/>
              <a:cs typeface="Verdana" pitchFamily="34" charset="0"/>
            </a:endParaRPr>
          </a:p>
          <a:p>
            <a:pPr marL="342900" lvl="0" indent="-342900">
              <a:buFont typeface="Symbol"/>
              <a:buChar char=""/>
            </a:pPr>
            <a:r>
              <a:rPr lang="en-US" sz="1400" b="1" dirty="0">
                <a:solidFill>
                  <a:prstClr val="black"/>
                </a:solidFill>
                <a:latin typeface="Verdana" pitchFamily="34" charset="0"/>
                <a:ea typeface="Verdana" pitchFamily="34" charset="0"/>
                <a:cs typeface="Verdana" pitchFamily="34" charset="0"/>
              </a:rPr>
              <a:t>Imagine this multiplied all over Canada &amp; US</a:t>
            </a:r>
          </a:p>
          <a:p>
            <a:endParaRPr lang="en-US" dirty="0"/>
          </a:p>
        </p:txBody>
      </p:sp>
      <p:sp>
        <p:nvSpPr>
          <p:cNvPr id="4" name="Slide Number Placeholder 3"/>
          <p:cNvSpPr>
            <a:spLocks noGrp="1"/>
          </p:cNvSpPr>
          <p:nvPr>
            <p:ph type="sldNum" sz="quarter" idx="10"/>
          </p:nvPr>
        </p:nvSpPr>
        <p:spPr/>
        <p:txBody>
          <a:bodyPr/>
          <a:lstStyle/>
          <a:p>
            <a:fld id="{A97D174B-75CE-45AB-BF79-26CF08A808C8}" type="slidenum">
              <a:rPr lang="en-US" smtClean="0"/>
              <a:t>19</a:t>
            </a:fld>
            <a:endParaRPr lang="en-US"/>
          </a:p>
        </p:txBody>
      </p:sp>
    </p:spTree>
    <p:extLst>
      <p:ext uri="{BB962C8B-B14F-4D97-AF65-F5344CB8AC3E}">
        <p14:creationId xmlns:p14="http://schemas.microsoft.com/office/powerpoint/2010/main" val="327187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Prevention </a:t>
            </a:r>
            <a:r>
              <a:rPr lang="en-US" sz="1400" b="1" dirty="0" smtClean="0">
                <a:effectLst/>
                <a:latin typeface="Verdana" pitchFamily="34" charset="0"/>
                <a:ea typeface="Verdana" pitchFamily="34" charset="0"/>
                <a:cs typeface="Verdana" pitchFamily="34" charset="0"/>
              </a:rPr>
              <a:t>– “an ounce of prevention, worth a pound of cure” </a:t>
            </a:r>
            <a:r>
              <a:rPr lang="en-US" sz="1400" dirty="0" smtClean="0">
                <a:effectLst/>
                <a:latin typeface="Verdana" pitchFamily="34" charset="0"/>
                <a:ea typeface="Verdana" pitchFamily="34" charset="0"/>
                <a:cs typeface="Verdana" pitchFamily="34" charset="0"/>
              </a:rPr>
              <a:t>never more true than in abuse situations. The devastation caused by abuse goes very deep, it’s long lasting and far reaching. Stopping it before it starts is the best strategy.</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Response – can’t stop all of it, </a:t>
            </a:r>
            <a:r>
              <a:rPr lang="en-US" sz="1400" b="1" dirty="0" smtClean="0">
                <a:effectLst/>
                <a:latin typeface="Verdana" pitchFamily="34" charset="0"/>
                <a:ea typeface="Verdana" pitchFamily="34" charset="0"/>
                <a:cs typeface="Verdana" pitchFamily="34" charset="0"/>
              </a:rPr>
              <a:t>our response is a key factor in healing … huge potential for either help or harm in situations involving abuse </a:t>
            </a:r>
            <a:r>
              <a:rPr lang="en-US" sz="1400" dirty="0" smtClean="0">
                <a:effectLst/>
                <a:latin typeface="Verdana" pitchFamily="34" charset="0"/>
                <a:ea typeface="Verdana" pitchFamily="34" charset="0"/>
                <a:cs typeface="Verdana" pitchFamily="34" charset="0"/>
              </a:rPr>
              <a:t>– responding badly to an abuse situation can cause secondary wounding, which can be as </a:t>
            </a:r>
            <a:r>
              <a:rPr lang="en-US" sz="1400" dirty="0" smtClean="0">
                <a:latin typeface="Verdana" pitchFamily="34" charset="0"/>
                <a:ea typeface="Verdana" pitchFamily="34" charset="0"/>
                <a:cs typeface="Verdana" pitchFamily="34" charset="0"/>
              </a:rPr>
              <a:t>hurtful</a:t>
            </a:r>
            <a:r>
              <a:rPr lang="en-US" sz="1400" dirty="0" smtClean="0">
                <a:effectLst/>
                <a:latin typeface="Verdana" pitchFamily="34" charset="0"/>
                <a:ea typeface="Verdana" pitchFamily="34" charset="0"/>
                <a:cs typeface="Verdana" pitchFamily="34" charset="0"/>
              </a:rPr>
              <a:t> as the initial pain caused by abuse. And even well-meaning, people can respond in ways that are unhelpful if they don’t recognize or understand abuse.</a:t>
            </a:r>
            <a:endParaRPr lang="en-US" dirty="0"/>
          </a:p>
          <a:p>
            <a:pPr marL="342900" marR="0" lvl="0" indent="-342900">
              <a:spcBef>
                <a:spcPts val="0"/>
              </a:spcBef>
              <a:spcAft>
                <a:spcPts val="0"/>
              </a:spcAft>
              <a:buFont typeface="Symbol"/>
              <a:buChar char=""/>
            </a:pPr>
            <a:endParaRPr lang="en-US" sz="1400" b="1" dirty="0" smtClean="0">
              <a:effectLst/>
              <a:latin typeface="Verdana" pitchFamily="34" charset="0"/>
              <a:ea typeface="Verdana" pitchFamily="34" charset="0"/>
              <a:cs typeface="Verdana" pitchFamily="34" charset="0"/>
            </a:endParaRPr>
          </a:p>
          <a:p>
            <a:pPr marR="0" lvl="0">
              <a:spcBef>
                <a:spcPts val="0"/>
              </a:spcBef>
              <a:spcAft>
                <a:spcPts val="0"/>
              </a:spcAft>
            </a:pPr>
            <a:r>
              <a:rPr lang="en-US" sz="1400" b="1" dirty="0" smtClean="0">
                <a:latin typeface="Verdana" pitchFamily="34" charset="0"/>
                <a:ea typeface="Verdana" pitchFamily="34" charset="0"/>
                <a:cs typeface="Verdana" pitchFamily="34" charset="0"/>
              </a:rPr>
              <a:t>Safe Church Ministry Team Members are expected to promote awareness of Safe Church Ministry and Abuse issues – Every Pastor, church leader &amp; church member needs to know that Safe Church is available as a resource to them.</a:t>
            </a:r>
            <a:endParaRPr lang="en-US" sz="1400" b="1" dirty="0" smtClean="0">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2</a:t>
            </a:fld>
            <a:endParaRPr lang="en-US"/>
          </a:p>
        </p:txBody>
      </p:sp>
    </p:spTree>
    <p:extLst>
      <p:ext uri="{BB962C8B-B14F-4D97-AF65-F5344CB8AC3E}">
        <p14:creationId xmlns:p14="http://schemas.microsoft.com/office/powerpoint/2010/main" val="3150640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Let’s take a closer look at the three mandates. The first is </a:t>
            </a:r>
            <a:r>
              <a:rPr lang="en-US" sz="1400" b="1" dirty="0" smtClean="0">
                <a:effectLst/>
                <a:latin typeface="Verdana" pitchFamily="34" charset="0"/>
                <a:ea typeface="Verdana" pitchFamily="34" charset="0"/>
                <a:cs typeface="Verdana" pitchFamily="34" charset="0"/>
              </a:rPr>
              <a:t>Education &amp; Awareness</a:t>
            </a:r>
            <a:r>
              <a:rPr lang="en-US" sz="1400" dirty="0" smtClean="0">
                <a:effectLst/>
                <a:latin typeface="Verdana" pitchFamily="34" charset="0"/>
                <a:ea typeface="Verdana" pitchFamily="34" charset="0"/>
                <a:cs typeface="Verdana" pitchFamily="34" charset="0"/>
              </a:rPr>
              <a:t>.</a:t>
            </a:r>
          </a:p>
          <a:p>
            <a:pPr marL="342900" marR="0" lvl="0" indent="-342900">
              <a:spcBef>
                <a:spcPts val="0"/>
              </a:spcBef>
              <a:spcAft>
                <a:spcPts val="0"/>
              </a:spcAft>
              <a:buFont typeface="Symbol"/>
              <a:buChar char=""/>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It’s the best prevention – teams provide learning opportunities that increase awareness through programs for all ages on various abuse related topics; they promote use of </a:t>
            </a:r>
            <a:r>
              <a:rPr lang="en-US" sz="1400" dirty="0" smtClean="0">
                <a:latin typeface="Verdana" pitchFamily="34" charset="0"/>
                <a:ea typeface="Verdana" pitchFamily="34" charset="0"/>
                <a:cs typeface="Verdana" pitchFamily="34" charset="0"/>
              </a:rPr>
              <a:t>curriculum</a:t>
            </a:r>
            <a:r>
              <a:rPr lang="en-US" sz="1400" dirty="0" smtClean="0">
                <a:effectLst/>
                <a:latin typeface="Verdana" pitchFamily="34" charset="0"/>
                <a:ea typeface="Verdana" pitchFamily="34" charset="0"/>
                <a:cs typeface="Verdana" pitchFamily="34" charset="0"/>
              </a:rPr>
              <a:t> for children and youth such as “Circle of Grace”,  “Safe Keeping” &amp; “Driver’s Training for Dating”, they provide leadership in policy development and training; etc.</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The </a:t>
            </a:r>
            <a:r>
              <a:rPr lang="en-US" sz="1400" b="1" dirty="0" smtClean="0">
                <a:effectLst/>
                <a:latin typeface="Verdana" pitchFamily="34" charset="0"/>
                <a:ea typeface="Verdana" pitchFamily="34" charset="0"/>
                <a:cs typeface="Verdana" pitchFamily="34" charset="0"/>
              </a:rPr>
              <a:t>other mandates will not work without a basic awareness</a:t>
            </a:r>
          </a:p>
        </p:txBody>
      </p:sp>
      <p:sp>
        <p:nvSpPr>
          <p:cNvPr id="4" name="Slide Number Placeholder 3"/>
          <p:cNvSpPr>
            <a:spLocks noGrp="1"/>
          </p:cNvSpPr>
          <p:nvPr>
            <p:ph type="sldNum" sz="quarter" idx="10"/>
          </p:nvPr>
        </p:nvSpPr>
        <p:spPr/>
        <p:txBody>
          <a:bodyPr/>
          <a:lstStyle/>
          <a:p>
            <a:fld id="{A97D174B-75CE-45AB-BF79-26CF08A808C8}" type="slidenum">
              <a:rPr lang="en-US" smtClean="0"/>
              <a:t>20</a:t>
            </a:fld>
            <a:endParaRPr lang="en-US"/>
          </a:p>
        </p:txBody>
      </p:sp>
    </p:spTree>
    <p:extLst>
      <p:ext uri="{BB962C8B-B14F-4D97-AF65-F5344CB8AC3E}">
        <p14:creationId xmlns:p14="http://schemas.microsoft.com/office/powerpoint/2010/main" val="3092390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Pastors are expected to know everything </a:t>
            </a:r>
            <a:r>
              <a:rPr lang="en-US" sz="1400" dirty="0" smtClean="0">
                <a:effectLst/>
                <a:latin typeface="Verdana" pitchFamily="34" charset="0"/>
                <a:ea typeface="Verdana" pitchFamily="34" charset="0"/>
                <a:cs typeface="Verdana" pitchFamily="34" charset="0"/>
              </a:rPr>
              <a:t>about everything – they can’t know everything </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Having a </a:t>
            </a:r>
            <a:r>
              <a:rPr lang="en-US" sz="1400" b="1" dirty="0" smtClean="0">
                <a:effectLst/>
                <a:latin typeface="Verdana" pitchFamily="34" charset="0"/>
                <a:ea typeface="Verdana" pitchFamily="34" charset="0"/>
                <a:cs typeface="Verdana" pitchFamily="34" charset="0"/>
              </a:rPr>
              <a:t>trained Safe Church Team </a:t>
            </a:r>
            <a:r>
              <a:rPr lang="en-US" sz="1400" dirty="0" smtClean="0">
                <a:effectLst/>
                <a:latin typeface="Verdana" pitchFamily="34" charset="0"/>
                <a:ea typeface="Verdana" pitchFamily="34" charset="0"/>
                <a:cs typeface="Verdana" pitchFamily="34" charset="0"/>
              </a:rPr>
              <a:t>to go to when questions and situations arise can be </a:t>
            </a:r>
            <a:r>
              <a:rPr lang="en-US" sz="1400" b="1" dirty="0" smtClean="0">
                <a:effectLst/>
                <a:latin typeface="Verdana" pitchFamily="34" charset="0"/>
                <a:ea typeface="Verdana" pitchFamily="34" charset="0"/>
                <a:cs typeface="Verdana" pitchFamily="34" charset="0"/>
              </a:rPr>
              <a:t>an invaluable resource</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latin typeface="Verdana" pitchFamily="34" charset="0"/>
                <a:ea typeface="Verdana" pitchFamily="34" charset="0"/>
                <a:cs typeface="Verdana" pitchFamily="34" charset="0"/>
              </a:rPr>
              <a:t>Partnering w/community resources: </a:t>
            </a:r>
            <a:r>
              <a:rPr lang="en-US" sz="1400" b="1" dirty="0" smtClean="0">
                <a:effectLst/>
                <a:latin typeface="Verdana" pitchFamily="34" charset="0"/>
                <a:ea typeface="Verdana" pitchFamily="34" charset="0"/>
                <a:cs typeface="Verdana" pitchFamily="34" charset="0"/>
              </a:rPr>
              <a:t>Church’s role in difficult situations is to “walk-alongside”</a:t>
            </a:r>
            <a:r>
              <a:rPr lang="en-US" sz="1400" dirty="0" smtClean="0">
                <a:effectLst/>
                <a:latin typeface="Verdana" pitchFamily="34" charset="0"/>
                <a:ea typeface="Verdana" pitchFamily="34" charset="0"/>
                <a:cs typeface="Verdana" pitchFamily="34" charset="0"/>
              </a:rPr>
              <a:t> Safe Church training does not make us counselors, social workers or experts. It does help people respond with greater understanding and be </a:t>
            </a:r>
            <a:r>
              <a:rPr lang="en-US" sz="1400" dirty="0" smtClean="0">
                <a:latin typeface="Verdana" pitchFamily="34" charset="0"/>
                <a:ea typeface="Verdana" pitchFamily="34" charset="0"/>
                <a:cs typeface="Verdana" pitchFamily="34" charset="0"/>
              </a:rPr>
              <a:t>able to</a:t>
            </a:r>
            <a:r>
              <a:rPr lang="en-US" sz="1400" dirty="0" smtClean="0">
                <a:effectLst/>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refer</a:t>
            </a:r>
            <a:r>
              <a:rPr lang="en-US" sz="1400" dirty="0" smtClean="0">
                <a:effectLst/>
                <a:latin typeface="Verdana" pitchFamily="34" charset="0"/>
                <a:ea typeface="Verdana" pitchFamily="34" charset="0"/>
                <a:cs typeface="Verdana" pitchFamily="34" charset="0"/>
              </a:rPr>
              <a:t> to local resources</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i="1" dirty="0" smtClean="0">
                <a:effectLst/>
                <a:latin typeface="Verdana" pitchFamily="34" charset="0"/>
                <a:ea typeface="Verdana" pitchFamily="34" charset="0"/>
                <a:cs typeface="Verdana" pitchFamily="34" charset="0"/>
              </a:rPr>
              <a:t>The value of a listening ear cannot be overestimated!!!</a:t>
            </a:r>
          </a:p>
          <a:p>
            <a:endParaRPr lang="en-US" dirty="0"/>
          </a:p>
        </p:txBody>
      </p:sp>
      <p:sp>
        <p:nvSpPr>
          <p:cNvPr id="4" name="Slide Number Placeholder 3"/>
          <p:cNvSpPr>
            <a:spLocks noGrp="1"/>
          </p:cNvSpPr>
          <p:nvPr>
            <p:ph type="sldNum" sz="quarter" idx="10"/>
          </p:nvPr>
        </p:nvSpPr>
        <p:spPr/>
        <p:txBody>
          <a:bodyPr/>
          <a:lstStyle/>
          <a:p>
            <a:fld id="{A97D174B-75CE-45AB-BF79-26CF08A808C8}" type="slidenum">
              <a:rPr lang="en-US" smtClean="0"/>
              <a:t>21</a:t>
            </a:fld>
            <a:endParaRPr lang="en-US"/>
          </a:p>
        </p:txBody>
      </p:sp>
    </p:spTree>
    <p:extLst>
      <p:ext uri="{BB962C8B-B14F-4D97-AF65-F5344CB8AC3E}">
        <p14:creationId xmlns:p14="http://schemas.microsoft.com/office/powerpoint/2010/main" val="190576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The APP can be used when </a:t>
            </a:r>
            <a:r>
              <a:rPr lang="en-US" sz="1400" b="1" dirty="0" smtClean="0">
                <a:effectLst/>
                <a:latin typeface="Verdana" pitchFamily="34" charset="0"/>
                <a:ea typeface="Verdana" pitchFamily="34" charset="0"/>
                <a:cs typeface="Verdana" pitchFamily="34" charset="0"/>
              </a:rPr>
              <a:t>an adult </a:t>
            </a:r>
            <a:r>
              <a:rPr lang="en-US" sz="1400" dirty="0" smtClean="0">
                <a:effectLst/>
                <a:latin typeface="Verdana" pitchFamily="34" charset="0"/>
                <a:ea typeface="Verdana" pitchFamily="34" charset="0"/>
                <a:cs typeface="Verdana" pitchFamily="34" charset="0"/>
              </a:rPr>
              <a:t>brings an allegation of abuse against </a:t>
            </a:r>
            <a:r>
              <a:rPr lang="en-US" sz="1400" b="1" dirty="0" smtClean="0">
                <a:effectLst/>
                <a:latin typeface="Verdana" pitchFamily="34" charset="0"/>
                <a:ea typeface="Verdana" pitchFamily="34" charset="0"/>
                <a:cs typeface="Verdana" pitchFamily="34" charset="0"/>
              </a:rPr>
              <a:t>a CRC church leader</a:t>
            </a:r>
          </a:p>
          <a:p>
            <a:pPr marL="342900" marR="0" lvl="0" indent="-342900">
              <a:spcBef>
                <a:spcPts val="0"/>
              </a:spcBef>
              <a:spcAft>
                <a:spcPts val="0"/>
              </a:spcAft>
              <a:buFont typeface="Symbol"/>
              <a:buChar char=""/>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There is </a:t>
            </a:r>
            <a:r>
              <a:rPr lang="en-US" sz="1400" b="1" dirty="0" smtClean="0">
                <a:effectLst/>
                <a:latin typeface="Verdana" pitchFamily="34" charset="0"/>
                <a:ea typeface="Verdana" pitchFamily="34" charset="0"/>
                <a:cs typeface="Verdana" pitchFamily="34" charset="0"/>
              </a:rPr>
              <a:t>no statute of limitations </a:t>
            </a:r>
            <a:r>
              <a:rPr lang="en-US" sz="1400" dirty="0" smtClean="0">
                <a:latin typeface="Verdana" pitchFamily="34" charset="0"/>
                <a:ea typeface="Verdana" pitchFamily="34" charset="0"/>
                <a:cs typeface="Verdana" pitchFamily="34" charset="0"/>
              </a:rPr>
              <a:t>in this process</a:t>
            </a:r>
            <a:r>
              <a:rPr lang="en-US" sz="1400" dirty="0" smtClean="0">
                <a:effectLst/>
                <a:latin typeface="Verdana" pitchFamily="34" charset="0"/>
                <a:ea typeface="Verdana" pitchFamily="34" charset="0"/>
                <a:cs typeface="Verdana" pitchFamily="34" charset="0"/>
              </a:rPr>
              <a:t> –even if the incident occurred when the claimant was a child</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The process includes </a:t>
            </a:r>
            <a:r>
              <a:rPr lang="en-US" sz="1400" b="1" dirty="0" smtClean="0">
                <a:effectLst/>
                <a:latin typeface="Verdana" pitchFamily="34" charset="0"/>
                <a:ea typeface="Verdana" pitchFamily="34" charset="0"/>
                <a:cs typeface="Verdana" pitchFamily="34" charset="0"/>
              </a:rPr>
              <a:t>important safeguards </a:t>
            </a:r>
            <a:r>
              <a:rPr lang="en-US" sz="1400" dirty="0" smtClean="0">
                <a:effectLst/>
                <a:latin typeface="Verdana" pitchFamily="34" charset="0"/>
                <a:ea typeface="Verdana" pitchFamily="34" charset="0"/>
                <a:cs typeface="Verdana" pitchFamily="34" charset="0"/>
              </a:rPr>
              <a:t>for everyone involved – puts the process in a more neutral, unbiased place – takes pressure off council &amp; provides safety for the claimant.</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A step-by-step user-friendly guidebook is </a:t>
            </a:r>
            <a:r>
              <a:rPr lang="en-US" sz="1400" b="1" dirty="0" smtClean="0">
                <a:latin typeface="Verdana" pitchFamily="34" charset="0"/>
                <a:ea typeface="Verdana" pitchFamily="34" charset="0"/>
                <a:cs typeface="Verdana" pitchFamily="34" charset="0"/>
              </a:rPr>
              <a:t>available</a:t>
            </a:r>
            <a:r>
              <a:rPr lang="en-US" sz="1400" b="1" dirty="0" smtClean="0">
                <a:effectLst/>
                <a:latin typeface="Verdana" pitchFamily="34" charset="0"/>
                <a:ea typeface="Verdana" pitchFamily="34" charset="0"/>
                <a:cs typeface="Verdana" pitchFamily="34" charset="0"/>
              </a:rPr>
              <a:t> </a:t>
            </a:r>
            <a:r>
              <a:rPr lang="en-US" sz="1400" dirty="0" smtClean="0">
                <a:effectLst/>
                <a:latin typeface="Verdana" pitchFamily="34" charset="0"/>
                <a:ea typeface="Verdana" pitchFamily="34" charset="0"/>
                <a:cs typeface="Verdana" pitchFamily="34" charset="0"/>
              </a:rPr>
              <a:t>for church councils so that they understand their role in the process</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Churches fail to use this process at their own peril!</a:t>
            </a:r>
            <a:r>
              <a:rPr lang="en-US" sz="1400" dirty="0" smtClean="0">
                <a:effectLst/>
                <a:latin typeface="Verdana" pitchFamily="34" charset="0"/>
                <a:ea typeface="Verdana" pitchFamily="34" charset="0"/>
                <a:cs typeface="Verdana" pitchFamily="34" charset="0"/>
              </a:rPr>
              <a:t> (I’ve seen devastation that could have been avoided by using this process)</a:t>
            </a:r>
            <a:endParaRPr lang="en-US" sz="1400" dirty="0">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22</a:t>
            </a:fld>
            <a:endParaRPr lang="en-US"/>
          </a:p>
        </p:txBody>
      </p:sp>
    </p:spTree>
    <p:extLst>
      <p:ext uri="{BB962C8B-B14F-4D97-AF65-F5344CB8AC3E}">
        <p14:creationId xmlns:p14="http://schemas.microsoft.com/office/powerpoint/2010/main" val="3237424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lstStyle/>
          <a:p>
            <a:pPr marR="0" lvl="0">
              <a:spcBef>
                <a:spcPts val="0"/>
              </a:spcBef>
              <a:spcAft>
                <a:spcPts val="0"/>
              </a:spcAft>
            </a:pPr>
            <a:r>
              <a:rPr lang="en-US" sz="1400" dirty="0" smtClean="0">
                <a:effectLst/>
                <a:latin typeface="Verdana" pitchFamily="34" charset="0"/>
                <a:ea typeface="Verdana" pitchFamily="34" charset="0"/>
                <a:cs typeface="Verdana" pitchFamily="34" charset="0"/>
              </a:rPr>
              <a:t>For situations that don’t </a:t>
            </a:r>
            <a:r>
              <a:rPr lang="en-US" sz="1400" dirty="0">
                <a:latin typeface="Verdana" pitchFamily="34" charset="0"/>
                <a:ea typeface="Verdana" pitchFamily="34" charset="0"/>
                <a:cs typeface="Verdana" pitchFamily="34" charset="0"/>
              </a:rPr>
              <a:t>f</a:t>
            </a:r>
            <a:r>
              <a:rPr lang="en-US" sz="1400" dirty="0" smtClean="0">
                <a:effectLst/>
                <a:latin typeface="Verdana" pitchFamily="34" charset="0"/>
                <a:ea typeface="Verdana" pitchFamily="34" charset="0"/>
                <a:cs typeface="Verdana" pitchFamily="34" charset="0"/>
              </a:rPr>
              <a:t>it the Advisory Panel Process: A Restorative Process may be considered:</a:t>
            </a:r>
          </a:p>
          <a:p>
            <a:pPr marL="342900" marR="0" lvl="0" indent="-342900">
              <a:spcBef>
                <a:spcPts val="0"/>
              </a:spcBef>
              <a:spcAft>
                <a:spcPts val="0"/>
              </a:spcAft>
              <a:buFont typeface="Symbol"/>
              <a:buChar char=""/>
            </a:pPr>
            <a:endParaRPr lang="en-US" sz="1400" b="1"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Beyond blame and punishment to restoration of community</a:t>
            </a:r>
            <a:r>
              <a:rPr lang="en-US" sz="1400" dirty="0" smtClean="0">
                <a:effectLst/>
                <a:latin typeface="Verdana" pitchFamily="34" charset="0"/>
                <a:ea typeface="Verdana" pitchFamily="34" charset="0"/>
                <a:cs typeface="Verdana" pitchFamily="34" charset="0"/>
              </a:rPr>
              <a:t> – not adversarial, but communal – we are one body – it’s about restoring relationship</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It isn’t just “making nice” </a:t>
            </a:r>
            <a:r>
              <a:rPr lang="en-US" sz="1400" b="1" dirty="0" smtClean="0">
                <a:effectLst/>
                <a:latin typeface="Verdana" pitchFamily="34" charset="0"/>
                <a:ea typeface="Verdana" pitchFamily="34" charset="0"/>
                <a:cs typeface="Verdana" pitchFamily="34" charset="0"/>
              </a:rPr>
              <a:t>– </a:t>
            </a:r>
            <a:r>
              <a:rPr lang="en-US" sz="1400" b="1" dirty="0" smtClean="0">
                <a:latin typeface="Verdana" pitchFamily="34" charset="0"/>
                <a:ea typeface="Verdana" pitchFamily="34" charset="0"/>
                <a:cs typeface="Verdana" pitchFamily="34" charset="0"/>
              </a:rPr>
              <a:t>It gives the victim a voice, and takes an honest look at the harm done and the impact</a:t>
            </a:r>
            <a:endParaRPr lang="en-US" sz="1400" b="1"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endParaRPr lang="en-US" sz="1400" b="1"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We’re often too quick to forgive – </a:t>
            </a:r>
            <a:r>
              <a:rPr lang="en-US" sz="1400" dirty="0" smtClean="0">
                <a:latin typeface="Verdana" pitchFamily="34" charset="0"/>
                <a:ea typeface="Verdana" pitchFamily="34" charset="0"/>
                <a:cs typeface="Verdana" pitchFamily="34" charset="0"/>
              </a:rPr>
              <a:t>Restorative processes encourage taking </a:t>
            </a:r>
            <a:r>
              <a:rPr lang="en-US" sz="1400" dirty="0">
                <a:latin typeface="Verdana" pitchFamily="34" charset="0"/>
                <a:ea typeface="Verdana" pitchFamily="34" charset="0"/>
                <a:cs typeface="Verdana" pitchFamily="34" charset="0"/>
              </a:rPr>
              <a:t>r</a:t>
            </a:r>
            <a:r>
              <a:rPr lang="en-US" sz="1400" dirty="0" smtClean="0">
                <a:effectLst/>
                <a:latin typeface="Verdana" pitchFamily="34" charset="0"/>
                <a:ea typeface="Verdana" pitchFamily="34" charset="0"/>
                <a:cs typeface="Verdana" pitchFamily="34" charset="0"/>
              </a:rPr>
              <a:t>esponsibility for harm done and </a:t>
            </a:r>
            <a:r>
              <a:rPr lang="en-US" sz="1400" b="1" dirty="0" smtClean="0">
                <a:effectLst/>
                <a:latin typeface="Verdana" pitchFamily="34" charset="0"/>
                <a:ea typeface="Verdana" pitchFamily="34" charset="0"/>
                <a:cs typeface="Verdana" pitchFamily="34" charset="0"/>
              </a:rPr>
              <a:t>making amends and restitution for losses </a:t>
            </a:r>
            <a:r>
              <a:rPr lang="en-US" sz="1400" dirty="0" smtClean="0">
                <a:effectLst/>
                <a:latin typeface="Verdana" pitchFamily="34" charset="0"/>
                <a:ea typeface="Verdana" pitchFamily="34" charset="0"/>
                <a:cs typeface="Verdana" pitchFamily="34" charset="0"/>
              </a:rPr>
              <a:t>as much as possible</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Power differential </a:t>
            </a:r>
            <a:r>
              <a:rPr lang="en-US" sz="1400" dirty="0" smtClean="0">
                <a:effectLst/>
                <a:latin typeface="Verdana" pitchFamily="34" charset="0"/>
                <a:ea typeface="Verdana" pitchFamily="34" charset="0"/>
                <a:cs typeface="Verdana" pitchFamily="34" charset="0"/>
              </a:rPr>
              <a:t>in abuse situations </a:t>
            </a:r>
            <a:r>
              <a:rPr lang="en-US" sz="1400" b="1" dirty="0" smtClean="0">
                <a:effectLst/>
                <a:latin typeface="Verdana" pitchFamily="34" charset="0"/>
                <a:ea typeface="Verdana" pitchFamily="34" charset="0"/>
                <a:cs typeface="Verdana" pitchFamily="34" charset="0"/>
              </a:rPr>
              <a:t>requires specially trained facilitators </a:t>
            </a:r>
            <a:r>
              <a:rPr lang="en-US" sz="1400" dirty="0" smtClean="0">
                <a:effectLst/>
                <a:latin typeface="Verdana" pitchFamily="34" charset="0"/>
                <a:ea typeface="Verdana" pitchFamily="34" charset="0"/>
                <a:cs typeface="Verdana" pitchFamily="34" charset="0"/>
              </a:rPr>
              <a:t>– Helpful in giving victims a voice and involving a community that can give support </a:t>
            </a:r>
            <a:endParaRPr lang="en-US" sz="1400" dirty="0">
              <a:latin typeface="Verdana" pitchFamily="34" charset="0"/>
              <a:ea typeface="Verdana" pitchFamily="34" charset="0"/>
              <a:cs typeface="Verdana" pitchFamily="34" charset="0"/>
            </a:endParaRP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23</a:t>
            </a:fld>
            <a:endParaRPr lang="en-US" dirty="0"/>
          </a:p>
        </p:txBody>
      </p:sp>
    </p:spTree>
    <p:extLst>
      <p:ext uri="{BB962C8B-B14F-4D97-AF65-F5344CB8AC3E}">
        <p14:creationId xmlns:p14="http://schemas.microsoft.com/office/powerpoint/2010/main" val="897176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400" b="1" dirty="0" smtClean="0">
                <a:latin typeface="Verdana" pitchFamily="34" charset="0"/>
                <a:ea typeface="Verdana" pitchFamily="34" charset="0"/>
                <a:cs typeface="Verdana" pitchFamily="34" charset="0"/>
              </a:rPr>
              <a:t>Safe Church is</a:t>
            </a:r>
            <a:r>
              <a:rPr lang="en-US" sz="1400" b="1" dirty="0" smtClean="0">
                <a:effectLst/>
                <a:latin typeface="Verdana" pitchFamily="34" charset="0"/>
                <a:ea typeface="Verdana" pitchFamily="34" charset="0"/>
                <a:cs typeface="Verdana" pitchFamily="34" charset="0"/>
              </a:rPr>
              <a:t> here for to be a resource to you</a:t>
            </a:r>
            <a:endParaRPr lang="en-US" sz="1400" dirty="0" smtClean="0">
              <a:effectLst/>
              <a:latin typeface="Verdana" pitchFamily="34" charset="0"/>
              <a:ea typeface="Verdana" pitchFamily="34" charset="0"/>
              <a:cs typeface="Verdana" pitchFamily="34" charset="0"/>
            </a:endParaRPr>
          </a:p>
          <a:p>
            <a:pPr marR="0" lvl="0">
              <a:spcBef>
                <a:spcPts val="0"/>
              </a:spcBef>
              <a:spcAft>
                <a:spcPts val="0"/>
              </a:spcAft>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latin typeface="Verdana" pitchFamily="34" charset="0"/>
                <a:ea typeface="Verdana" pitchFamily="34" charset="0"/>
                <a:cs typeface="Verdana" pitchFamily="34" charset="0"/>
              </a:rPr>
              <a:t>We can</a:t>
            </a:r>
            <a:r>
              <a:rPr lang="en-US" sz="1400" b="1" dirty="0" smtClean="0">
                <a:effectLst/>
                <a:latin typeface="Verdana" pitchFamily="34" charset="0"/>
                <a:ea typeface="Verdana" pitchFamily="34" charset="0"/>
                <a:cs typeface="Verdana" pitchFamily="34" charset="0"/>
              </a:rPr>
              <a:t> strategize together about ways to move Safe Church Ministry forward</a:t>
            </a:r>
          </a:p>
          <a:p>
            <a:pPr marR="0" lvl="0">
              <a:spcBef>
                <a:spcPts val="0"/>
              </a:spcBef>
              <a:spcAft>
                <a:spcPts val="0"/>
              </a:spcAft>
            </a:pPr>
            <a:endParaRPr lang="en-US" sz="1400" b="1"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Really, don’t hesitate to contact Safe Church Ministry – </a:t>
            </a:r>
            <a:r>
              <a:rPr lang="en-US" sz="1400" dirty="0" smtClean="0">
                <a:effectLst/>
                <a:latin typeface="Verdana" pitchFamily="34" charset="0"/>
                <a:ea typeface="Verdana" pitchFamily="34" charset="0"/>
                <a:cs typeface="Verdana" pitchFamily="34" charset="0"/>
              </a:rPr>
              <a:t>Bonnie or Alicia</a:t>
            </a:r>
          </a:p>
          <a:p>
            <a:pPr marL="342900" marR="0" lvl="0" indent="-342900">
              <a:spcBef>
                <a:spcPts val="0"/>
              </a:spcBef>
              <a:spcAft>
                <a:spcPts val="0"/>
              </a:spcAft>
              <a:buFont typeface="Symbol"/>
              <a:buChar char=""/>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Website – an excellent resource! </a:t>
            </a:r>
            <a:r>
              <a:rPr lang="en-US" sz="1400" dirty="0">
                <a:latin typeface="Verdana" pitchFamily="34" charset="0"/>
                <a:ea typeface="Verdana" pitchFamily="34" charset="0"/>
                <a:cs typeface="Verdana" pitchFamily="34" charset="0"/>
              </a:rPr>
              <a:t>C</a:t>
            </a:r>
            <a:r>
              <a:rPr lang="en-US" sz="1400" dirty="0" smtClean="0">
                <a:effectLst/>
                <a:latin typeface="Verdana" pitchFamily="34" charset="0"/>
                <a:ea typeface="Verdana" pitchFamily="34" charset="0"/>
                <a:cs typeface="Verdana" pitchFamily="34" charset="0"/>
              </a:rPr>
              <a:t>onstantly being updated – refer to it regularly</a:t>
            </a:r>
            <a:endParaRPr lang="en-US" sz="1400" dirty="0">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24</a:t>
            </a:fld>
            <a:endParaRPr lang="en-US"/>
          </a:p>
        </p:txBody>
      </p:sp>
    </p:spTree>
    <p:extLst>
      <p:ext uri="{BB962C8B-B14F-4D97-AF65-F5344CB8AC3E}">
        <p14:creationId xmlns:p14="http://schemas.microsoft.com/office/powerpoint/2010/main" val="3657615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It</a:t>
            </a:r>
            <a:r>
              <a:rPr lang="en-US" sz="1400" baseline="0" dirty="0" smtClean="0">
                <a:latin typeface="Verdana" pitchFamily="34" charset="0"/>
                <a:ea typeface="Verdana" pitchFamily="34" charset="0"/>
                <a:cs typeface="Verdana" pitchFamily="34" charset="0"/>
              </a:rPr>
              <a:t> takes all of us to be a truly safe church</a:t>
            </a:r>
          </a:p>
          <a:p>
            <a:endParaRPr lang="en-US" sz="1400" dirty="0" smtClean="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This picture – Conference in April 2012 (over 70 Classis Safe Church Team members in attendance)</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Importance of </a:t>
            </a:r>
            <a:r>
              <a:rPr lang="en-US" sz="1400" b="1" dirty="0" smtClean="0">
                <a:latin typeface="Verdana" pitchFamily="34" charset="0"/>
                <a:ea typeface="Verdana" pitchFamily="34" charset="0"/>
                <a:cs typeface="Verdana" pitchFamily="34" charset="0"/>
              </a:rPr>
              <a:t>making connections so none of us feel that we are doing this work alone – learn from one another, encourage one another, </a:t>
            </a:r>
            <a:r>
              <a:rPr lang="en-US" sz="1400" dirty="0" smtClean="0">
                <a:latin typeface="Verdana" pitchFamily="34" charset="0"/>
                <a:ea typeface="Verdana" pitchFamily="34" charset="0"/>
                <a:cs typeface="Verdana" pitchFamily="34" charset="0"/>
              </a:rPr>
              <a:t>an invaluable time together.</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Training conferences are hosted by Safe Church every other year. In the alternate years, classes and regions host their own more local training events. </a:t>
            </a:r>
            <a:r>
              <a:rPr lang="en-US" sz="1400" b="1" dirty="0" smtClean="0">
                <a:latin typeface="Verdana" pitchFamily="34" charset="0"/>
                <a:ea typeface="Verdana" pitchFamily="34" charset="0"/>
                <a:cs typeface="Verdana" pitchFamily="34" charset="0"/>
              </a:rPr>
              <a:t>Important for Safe Church Teams to be active and engaged, to learn new skills and information, and to be the best possible resource for churches.</a:t>
            </a:r>
          </a:p>
          <a:p>
            <a:endParaRPr lang="en-US" sz="1400"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We always need more people involved in Safe Church Ministry – It takes the whole church to be a safe church</a:t>
            </a:r>
            <a:endParaRPr lang="en-US" sz="1400"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25</a:t>
            </a:fld>
            <a:endParaRPr lang="en-US"/>
          </a:p>
        </p:txBody>
      </p:sp>
    </p:spTree>
    <p:extLst>
      <p:ext uri="{BB962C8B-B14F-4D97-AF65-F5344CB8AC3E}">
        <p14:creationId xmlns:p14="http://schemas.microsoft.com/office/powerpoint/2010/main" val="59356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a:latin typeface="Verdana" pitchFamily="34" charset="0"/>
                <a:ea typeface="Verdana" pitchFamily="34" charset="0"/>
                <a:cs typeface="Verdana" pitchFamily="34" charset="0"/>
              </a:rPr>
              <a:t>T</a:t>
            </a:r>
            <a:r>
              <a:rPr lang="en-US" sz="1400" dirty="0" smtClean="0">
                <a:effectLst/>
                <a:latin typeface="Verdana" pitchFamily="34" charset="0"/>
                <a:ea typeface="Verdana" pitchFamily="34" charset="0"/>
                <a:cs typeface="Verdana" pitchFamily="34" charset="0"/>
              </a:rPr>
              <a:t>he church is called to reflect our Lord and His kingdom. Abuse is contrary to the ways of our Lord, therefore we must be concerned when we find it in our churches. </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It’s a spiritual issue </a:t>
            </a:r>
            <a:r>
              <a:rPr lang="en-US" sz="1400" dirty="0" smtClean="0">
                <a:effectLst/>
                <a:latin typeface="Verdana" pitchFamily="34" charset="0"/>
                <a:ea typeface="Verdana" pitchFamily="34" charset="0"/>
                <a:cs typeface="Verdana" pitchFamily="34" charset="0"/>
              </a:rPr>
              <a:t>– we must remember that we are discussing a topic in which the forces of darkness are fiercely fighting (and seemingly sometimes winning) against the light of our Lord and his kingdom. Other organizations can work to end abuse, but only the Church has the spiritual resources to combat it at its source.</a:t>
            </a:r>
          </a:p>
          <a:p>
            <a:endParaRPr lang="en-US" dirty="0"/>
          </a:p>
        </p:txBody>
      </p:sp>
      <p:sp>
        <p:nvSpPr>
          <p:cNvPr id="4" name="Slide Number Placeholder 3"/>
          <p:cNvSpPr>
            <a:spLocks noGrp="1"/>
          </p:cNvSpPr>
          <p:nvPr>
            <p:ph type="sldNum" sz="quarter" idx="10"/>
          </p:nvPr>
        </p:nvSpPr>
        <p:spPr/>
        <p:txBody>
          <a:bodyPr/>
          <a:lstStyle/>
          <a:p>
            <a:fld id="{A97D174B-75CE-45AB-BF79-26CF08A808C8}" type="slidenum">
              <a:rPr lang="en-US" smtClean="0"/>
              <a:t>3</a:t>
            </a:fld>
            <a:endParaRPr lang="en-US"/>
          </a:p>
        </p:txBody>
      </p:sp>
    </p:spTree>
    <p:extLst>
      <p:ext uri="{BB962C8B-B14F-4D97-AF65-F5344CB8AC3E}">
        <p14:creationId xmlns:p14="http://schemas.microsoft.com/office/powerpoint/2010/main" val="68695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In the beginning, before the Fall came and ruined everything… Men and women were together mandated to rule over creation, it was a partnership, they were naked and unashamed living with each other and with the Lord in a perfect world.</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It didn’t last long – in Chapter 3 things fell apart. But </a:t>
            </a:r>
            <a:r>
              <a:rPr lang="en-US" sz="1400" b="1" dirty="0" smtClean="0">
                <a:latin typeface="Verdana" pitchFamily="34" charset="0"/>
                <a:ea typeface="Verdana" pitchFamily="34" charset="0"/>
                <a:cs typeface="Verdana" pitchFamily="34" charset="0"/>
              </a:rPr>
              <a:t>the original beauty and dignity of creation still remains, even though it has been marred by sin. </a:t>
            </a:r>
            <a:r>
              <a:rPr lang="en-US" sz="1400" dirty="0" smtClean="0">
                <a:latin typeface="Verdana" pitchFamily="34" charset="0"/>
                <a:ea typeface="Verdana" pitchFamily="34" charset="0"/>
                <a:cs typeface="Verdana" pitchFamily="34" charset="0"/>
              </a:rPr>
              <a:t>ALL people carry within them the image of their creator. ALL people are uniquely created with inherent dignity and infinite value. We are called to honor that, to love one another, care for one another, even the “least of these”. </a:t>
            </a: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4</a:t>
            </a:fld>
            <a:endParaRPr lang="en-US"/>
          </a:p>
        </p:txBody>
      </p:sp>
    </p:spTree>
    <p:extLst>
      <p:ext uri="{BB962C8B-B14F-4D97-AF65-F5344CB8AC3E}">
        <p14:creationId xmlns:p14="http://schemas.microsoft.com/office/powerpoint/2010/main" val="196389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343400"/>
          </a:xfrm>
        </p:spPr>
        <p:txBody>
          <a:bodyPr/>
          <a:lstStyle/>
          <a:p>
            <a:pPr marR="0" lvl="0">
              <a:spcBef>
                <a:spcPts val="0"/>
              </a:spcBef>
              <a:spcAft>
                <a:spcPts val="0"/>
              </a:spcAft>
            </a:pPr>
            <a:r>
              <a:rPr lang="en-US" sz="1400" b="1" dirty="0" smtClean="0">
                <a:latin typeface="Verdana" pitchFamily="34" charset="0"/>
                <a:ea typeface="Verdana" pitchFamily="34" charset="0"/>
                <a:cs typeface="Verdana" pitchFamily="34" charset="0"/>
              </a:rPr>
              <a:t> A Question of Power</a:t>
            </a:r>
          </a:p>
          <a:p>
            <a:pPr marR="0" lvl="0">
              <a:spcBef>
                <a:spcPts val="0"/>
              </a:spcBef>
              <a:spcAft>
                <a:spcPts val="0"/>
              </a:spcAft>
            </a:pPr>
            <a:r>
              <a:rPr lang="en-US" sz="1400" dirty="0" smtClean="0">
                <a:effectLst/>
                <a:latin typeface="Verdana" pitchFamily="34" charset="0"/>
                <a:ea typeface="Verdana" pitchFamily="34" charset="0"/>
                <a:cs typeface="Verdana" pitchFamily="34" charset="0"/>
              </a:rPr>
              <a:t> </a:t>
            </a: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Abus</a:t>
            </a:r>
            <a:r>
              <a:rPr lang="en-US" sz="1400" b="1" dirty="0" smtClean="0">
                <a:latin typeface="Verdana" pitchFamily="34" charset="0"/>
                <a:ea typeface="Verdana" pitchFamily="34" charset="0"/>
                <a:cs typeface="Verdana" pitchFamily="34" charset="0"/>
              </a:rPr>
              <a:t>e is all about power </a:t>
            </a:r>
            <a:r>
              <a:rPr lang="en-US" sz="1400" dirty="0" smtClean="0">
                <a:latin typeface="Verdana" pitchFamily="34" charset="0"/>
                <a:ea typeface="Verdana" pitchFamily="34" charset="0"/>
                <a:cs typeface="Verdana" pitchFamily="34" charset="0"/>
              </a:rPr>
              <a:t>– even sexual abuse is much less about sex than having power and control over another person – sex is just an effective tool that’s used – Power used for selfish gain</a:t>
            </a: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endParaRPr lang="en-US" sz="1400" dirty="0">
              <a:latin typeface="Verdana" pitchFamily="34" charset="0"/>
              <a:ea typeface="Verdana" pitchFamily="34" charset="0"/>
              <a:cs typeface="Verdana" pitchFamily="34" charset="0"/>
            </a:endParaRPr>
          </a:p>
          <a:p>
            <a:pPr marL="342900" indent="-342900">
              <a:buFont typeface="Symbol"/>
              <a:buChar char=""/>
            </a:pPr>
            <a:r>
              <a:rPr lang="en-US" sz="1400" b="1" dirty="0" smtClean="0">
                <a:effectLst/>
                <a:latin typeface="Verdana" pitchFamily="34" charset="0"/>
                <a:ea typeface="Verdana" pitchFamily="34" charset="0"/>
                <a:cs typeface="Verdana" pitchFamily="34" charset="0"/>
              </a:rPr>
              <a:t>The use of power in God’s Kingdom is opposite to the kingdoms of this world - </a:t>
            </a:r>
            <a:r>
              <a:rPr lang="en-US" sz="1400" dirty="0" smtClean="0">
                <a:latin typeface="Verdana" pitchFamily="34" charset="0"/>
                <a:ea typeface="Verdana" pitchFamily="34" charset="0"/>
                <a:cs typeface="Verdana" pitchFamily="34" charset="0"/>
              </a:rPr>
              <a:t>Book </a:t>
            </a:r>
            <a:r>
              <a:rPr lang="en-US" sz="1400" dirty="0">
                <a:latin typeface="Verdana" pitchFamily="34" charset="0"/>
                <a:ea typeface="Verdana" pitchFamily="34" charset="0"/>
                <a:cs typeface="Verdana" pitchFamily="34" charset="0"/>
              </a:rPr>
              <a:t>“The Myth of a Christian </a:t>
            </a:r>
            <a:r>
              <a:rPr lang="en-US" sz="1400" dirty="0" smtClean="0">
                <a:latin typeface="Verdana" pitchFamily="34" charset="0"/>
                <a:ea typeface="Verdana" pitchFamily="34" charset="0"/>
                <a:cs typeface="Verdana" pitchFamily="34" charset="0"/>
              </a:rPr>
              <a:t>Religion” </a:t>
            </a:r>
            <a:r>
              <a:rPr lang="en-US" sz="1400" dirty="0">
                <a:latin typeface="Verdana" pitchFamily="34" charset="0"/>
                <a:ea typeface="Verdana" pitchFamily="34" charset="0"/>
                <a:cs typeface="Verdana" pitchFamily="34" charset="0"/>
              </a:rPr>
              <a:t>by Gregory Boyd   </a:t>
            </a:r>
            <a:r>
              <a:rPr lang="en-US" sz="1400" b="1" dirty="0">
                <a:latin typeface="Verdana" pitchFamily="34" charset="0"/>
                <a:ea typeface="Verdana" pitchFamily="34" charset="0"/>
                <a:cs typeface="Verdana" pitchFamily="34" charset="0"/>
              </a:rPr>
              <a:t>Power of Sword v. Power of </a:t>
            </a:r>
            <a:r>
              <a:rPr lang="en-US" sz="1400" b="1" dirty="0" smtClean="0">
                <a:latin typeface="Verdana" pitchFamily="34" charset="0"/>
                <a:ea typeface="Verdana" pitchFamily="34" charset="0"/>
                <a:cs typeface="Verdana" pitchFamily="34" charset="0"/>
              </a:rPr>
              <a:t>God</a:t>
            </a:r>
            <a:endParaRPr lang="en-US" sz="1400" b="1" dirty="0" smtClean="0">
              <a:effectLst/>
              <a:latin typeface="Verdana" pitchFamily="34" charset="0"/>
              <a:ea typeface="Verdana" pitchFamily="34" charset="0"/>
              <a:cs typeface="Verdana" pitchFamily="34" charset="0"/>
            </a:endParaRP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Philippians 2 – Jesus is our example </a:t>
            </a:r>
            <a:r>
              <a:rPr lang="en-US" sz="1400" dirty="0" smtClean="0">
                <a:effectLst/>
                <a:latin typeface="Verdana" pitchFamily="34" charset="0"/>
                <a:ea typeface="Verdana" pitchFamily="34" charset="0"/>
                <a:cs typeface="Verdana" pitchFamily="34" charset="0"/>
              </a:rPr>
              <a:t>(gave up ultimate power, going to the cross)- Power used for love of others </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i="1" dirty="0" smtClean="0">
                <a:effectLst/>
                <a:latin typeface="Verdana" pitchFamily="34" charset="0"/>
                <a:ea typeface="Verdana" pitchFamily="34" charset="0"/>
                <a:cs typeface="Verdana" pitchFamily="34" charset="0"/>
              </a:rPr>
              <a:t>Abuse in all its forms is about misuse of power – it is contrary to the way of the Lord </a:t>
            </a:r>
            <a:r>
              <a:rPr lang="en-US" sz="1400" i="1" dirty="0" smtClean="0">
                <a:effectLst/>
                <a:latin typeface="Verdana" pitchFamily="34" charset="0"/>
                <a:ea typeface="Verdana" pitchFamily="34" charset="0"/>
                <a:cs typeface="Verdana" pitchFamily="34" charset="0"/>
              </a:rPr>
              <a:t>–  </a:t>
            </a:r>
            <a:r>
              <a:rPr lang="en-US" sz="1400" b="1" i="1" dirty="0" smtClean="0">
                <a:latin typeface="Verdana" pitchFamily="34" charset="0"/>
                <a:ea typeface="Verdana" pitchFamily="34" charset="0"/>
                <a:cs typeface="Verdana" pitchFamily="34" charset="0"/>
              </a:rPr>
              <a:t>it m</a:t>
            </a:r>
            <a:r>
              <a:rPr lang="en-US" sz="1400" b="1" i="1" dirty="0" smtClean="0">
                <a:effectLst/>
                <a:latin typeface="Verdana" pitchFamily="34" charset="0"/>
                <a:ea typeface="Verdana" pitchFamily="34" charset="0"/>
                <a:cs typeface="Verdana" pitchFamily="34" charset="0"/>
              </a:rPr>
              <a:t>ust not be allowed to continue in our churches</a:t>
            </a:r>
            <a:endParaRPr lang="en-US" sz="1400" b="1" i="1" dirty="0">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5</a:t>
            </a:fld>
            <a:endParaRPr lang="en-US"/>
          </a:p>
        </p:txBody>
      </p:sp>
    </p:spTree>
    <p:extLst>
      <p:ext uri="{BB962C8B-B14F-4D97-AF65-F5344CB8AC3E}">
        <p14:creationId xmlns:p14="http://schemas.microsoft.com/office/powerpoint/2010/main" val="764009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itchFamily="34" charset="0"/>
                <a:ea typeface="Verdana" pitchFamily="34" charset="0"/>
                <a:cs typeface="Verdana" pitchFamily="34" charset="0"/>
              </a:rPr>
              <a:t>One Body</a:t>
            </a:r>
          </a:p>
          <a:p>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We are Christ’s Body </a:t>
            </a:r>
            <a:r>
              <a:rPr lang="en-US" sz="1400" dirty="0" smtClean="0">
                <a:effectLst/>
                <a:latin typeface="Verdana" pitchFamily="34" charset="0"/>
                <a:ea typeface="Verdana" pitchFamily="34" charset="0"/>
                <a:cs typeface="Verdana" pitchFamily="34" charset="0"/>
              </a:rPr>
              <a:t>– Image in Scripture, so rich and so powerful; and so </a:t>
            </a:r>
            <a:r>
              <a:rPr lang="en-US" sz="1400" b="1" dirty="0" smtClean="0">
                <a:effectLst/>
                <a:latin typeface="Verdana" pitchFamily="34" charset="0"/>
                <a:ea typeface="Verdana" pitchFamily="34" charset="0"/>
                <a:cs typeface="Verdana" pitchFamily="34" charset="0"/>
              </a:rPr>
              <a:t>counter-cultural to the individualism of our western </a:t>
            </a:r>
            <a:r>
              <a:rPr lang="en-US" sz="1400" b="1" dirty="0" smtClean="0">
                <a:latin typeface="Verdana" pitchFamily="34" charset="0"/>
                <a:ea typeface="Verdana" pitchFamily="34" charset="0"/>
                <a:cs typeface="Verdana" pitchFamily="34" charset="0"/>
              </a:rPr>
              <a:t>society</a:t>
            </a:r>
            <a:endParaRPr lang="en-US" sz="1400" b="1"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endParaRPr lang="en-US" sz="1400" dirty="0">
              <a:latin typeface="Verdana" pitchFamily="34" charset="0"/>
              <a:ea typeface="Verdana" pitchFamily="34" charset="0"/>
              <a:cs typeface="Verdana" pitchFamily="34" charset="0"/>
            </a:endParaRPr>
          </a:p>
          <a:p>
            <a:pPr marL="342900" lvl="0" indent="-342900">
              <a:buFont typeface="Symbol"/>
              <a:buChar char=""/>
            </a:pPr>
            <a:r>
              <a:rPr lang="en-US" sz="1400" dirty="0" smtClean="0">
                <a:solidFill>
                  <a:prstClr val="black"/>
                </a:solidFill>
                <a:latin typeface="Verdana" pitchFamily="34" charset="0"/>
                <a:ea typeface="Verdana" pitchFamily="34" charset="0"/>
                <a:cs typeface="Verdana" pitchFamily="34" charset="0"/>
              </a:rPr>
              <a:t>One body says – </a:t>
            </a:r>
            <a:r>
              <a:rPr lang="en-US" sz="1400" b="1" dirty="0" smtClean="0">
                <a:solidFill>
                  <a:prstClr val="black"/>
                </a:solidFill>
                <a:latin typeface="Verdana" pitchFamily="34" charset="0"/>
                <a:ea typeface="Verdana" pitchFamily="34" charset="0"/>
                <a:cs typeface="Verdana" pitchFamily="34" charset="0"/>
              </a:rPr>
              <a:t>we’re in this together – the </a:t>
            </a:r>
            <a:r>
              <a:rPr lang="en-US" sz="1400" b="1" dirty="0">
                <a:solidFill>
                  <a:prstClr val="black"/>
                </a:solidFill>
                <a:latin typeface="Verdana" pitchFamily="34" charset="0"/>
                <a:ea typeface="Verdana" pitchFamily="34" charset="0"/>
                <a:cs typeface="Verdana" pitchFamily="34" charset="0"/>
              </a:rPr>
              <a:t>parts are all connected, what affects </a:t>
            </a:r>
            <a:r>
              <a:rPr lang="en-US" sz="1400" b="1" dirty="0" smtClean="0">
                <a:solidFill>
                  <a:prstClr val="black"/>
                </a:solidFill>
                <a:latin typeface="Verdana" pitchFamily="34" charset="0"/>
                <a:ea typeface="Verdana" pitchFamily="34" charset="0"/>
                <a:cs typeface="Verdana" pitchFamily="34" charset="0"/>
              </a:rPr>
              <a:t>one affects the other </a:t>
            </a:r>
            <a:endParaRPr lang="en-US" sz="1400" b="1" dirty="0">
              <a:latin typeface="Verdana" pitchFamily="34" charset="0"/>
              <a:ea typeface="Verdana" pitchFamily="34" charset="0"/>
              <a:cs typeface="Verdana" pitchFamily="34" charset="0"/>
            </a:endParaRP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Wounds need to be treated </a:t>
            </a:r>
            <a:r>
              <a:rPr lang="en-US" sz="1400" dirty="0" smtClean="0">
                <a:effectLst/>
                <a:latin typeface="Verdana" pitchFamily="34" charset="0"/>
                <a:ea typeface="Verdana" pitchFamily="34" charset="0"/>
                <a:cs typeface="Verdana" pitchFamily="34" charset="0"/>
              </a:rPr>
              <a:t>or they get worse</a:t>
            </a:r>
          </a:p>
          <a:p>
            <a:pPr marL="342900" marR="0" lvl="0" indent="-342900">
              <a:spcBef>
                <a:spcPts val="0"/>
              </a:spcBef>
              <a:spcAft>
                <a:spcPts val="0"/>
              </a:spcAft>
              <a:buFont typeface="Symbol"/>
              <a:buChar char=""/>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latin typeface="Verdana" pitchFamily="34" charset="0"/>
                <a:ea typeface="Verdana" pitchFamily="34" charset="0"/>
                <a:cs typeface="Verdana" pitchFamily="34" charset="0"/>
              </a:rPr>
              <a:t>Ephesians v</a:t>
            </a:r>
            <a:r>
              <a:rPr lang="en-US" sz="1400" b="1" dirty="0" smtClean="0">
                <a:effectLst/>
                <a:latin typeface="Verdana" pitchFamily="34" charset="0"/>
                <a:ea typeface="Verdana" pitchFamily="34" charset="0"/>
                <a:cs typeface="Verdana" pitchFamily="34" charset="0"/>
              </a:rPr>
              <a:t>erse “as each part…” we need each part; </a:t>
            </a:r>
            <a:r>
              <a:rPr lang="en-US" sz="1400" dirty="0">
                <a:latin typeface="Verdana" pitchFamily="34" charset="0"/>
                <a:ea typeface="Verdana" pitchFamily="34" charset="0"/>
                <a:cs typeface="Verdana" pitchFamily="34" charset="0"/>
              </a:rPr>
              <a:t>w</a:t>
            </a:r>
            <a:r>
              <a:rPr lang="en-US" sz="1400" dirty="0" smtClean="0">
                <a:effectLst/>
                <a:latin typeface="Verdana" pitchFamily="34" charset="0"/>
                <a:ea typeface="Verdana" pitchFamily="34" charset="0"/>
                <a:cs typeface="Verdana" pitchFamily="34" charset="0"/>
              </a:rPr>
              <a:t>e need one another and need to care for one another</a:t>
            </a:r>
          </a:p>
          <a:p>
            <a:endParaRPr lang="en-US" sz="1400" dirty="0"/>
          </a:p>
        </p:txBody>
      </p:sp>
      <p:sp>
        <p:nvSpPr>
          <p:cNvPr id="4" name="Slide Number Placeholder 3"/>
          <p:cNvSpPr>
            <a:spLocks noGrp="1"/>
          </p:cNvSpPr>
          <p:nvPr>
            <p:ph type="sldNum" sz="quarter" idx="10"/>
          </p:nvPr>
        </p:nvSpPr>
        <p:spPr/>
        <p:txBody>
          <a:bodyPr/>
          <a:lstStyle/>
          <a:p>
            <a:fld id="{A97D174B-75CE-45AB-BF79-26CF08A808C8}" type="slidenum">
              <a:rPr lang="en-US" smtClean="0"/>
              <a:t>6</a:t>
            </a:fld>
            <a:endParaRPr lang="en-US" dirty="0"/>
          </a:p>
        </p:txBody>
      </p:sp>
    </p:spTree>
    <p:extLst>
      <p:ext uri="{BB962C8B-B14F-4D97-AF65-F5344CB8AC3E}">
        <p14:creationId xmlns:p14="http://schemas.microsoft.com/office/powerpoint/2010/main" val="411630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pPr marR="0" lvl="0">
              <a:spcBef>
                <a:spcPts val="0"/>
              </a:spcBef>
              <a:spcAft>
                <a:spcPts val="0"/>
              </a:spcAft>
            </a:pPr>
            <a:r>
              <a:rPr lang="en-US" sz="1400" b="1" dirty="0" smtClean="0">
                <a:effectLst/>
                <a:latin typeface="Verdana" pitchFamily="34" charset="0"/>
                <a:ea typeface="Verdana" pitchFamily="34" charset="0"/>
                <a:cs typeface="Verdana" pitchFamily="34" charset="0"/>
              </a:rPr>
              <a:t>Salt and Light</a:t>
            </a:r>
          </a:p>
          <a:p>
            <a:pPr marL="342900" marR="0" lvl="0" indent="-342900">
              <a:spcBef>
                <a:spcPts val="0"/>
              </a:spcBef>
              <a:spcAft>
                <a:spcPts val="0"/>
              </a:spcAft>
              <a:buFont typeface="Symbol"/>
              <a:buChar char=""/>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Related to last slides – we are </a:t>
            </a:r>
            <a:r>
              <a:rPr lang="en-US" sz="1400" b="1" dirty="0" smtClean="0">
                <a:effectLst/>
                <a:latin typeface="Verdana" pitchFamily="34" charset="0"/>
                <a:ea typeface="Verdana" pitchFamily="34" charset="0"/>
                <a:cs typeface="Verdana" pitchFamily="34" charset="0"/>
              </a:rPr>
              <a:t>called to be a light to the world/different from it</a:t>
            </a:r>
          </a:p>
          <a:p>
            <a:pPr marR="0" lvl="0">
              <a:spcBef>
                <a:spcPts val="0"/>
              </a:spcBef>
              <a:spcAft>
                <a:spcPts val="0"/>
              </a:spcAft>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In our culture where people are not valued, are used, disrespected, and abused; our churches need to be safe havens</a:t>
            </a:r>
            <a:r>
              <a:rPr lang="en-US" sz="1400" dirty="0" smtClean="0">
                <a:effectLst/>
                <a:latin typeface="Verdana" pitchFamily="34" charset="0"/>
                <a:ea typeface="Verdana" pitchFamily="34" charset="0"/>
                <a:cs typeface="Verdana" pitchFamily="34" charset="0"/>
              </a:rPr>
              <a:t> </a:t>
            </a:r>
            <a:r>
              <a:rPr lang="en-US" sz="1400" b="1" dirty="0" smtClean="0">
                <a:effectLst/>
                <a:latin typeface="Verdana" pitchFamily="34" charset="0"/>
                <a:ea typeface="Verdana" pitchFamily="34" charset="0"/>
                <a:cs typeface="Verdana" pitchFamily="34" charset="0"/>
              </a:rPr>
              <a:t>where people are treated with infinite value, dignity, and love</a:t>
            </a:r>
            <a:r>
              <a:rPr lang="en-US" sz="1400" b="1" dirty="0">
                <a:solidFill>
                  <a:prstClr val="black"/>
                </a:solidFill>
                <a:latin typeface="Verdana" pitchFamily="34" charset="0"/>
                <a:ea typeface="Verdana" pitchFamily="34" charset="0"/>
                <a:cs typeface="Verdana" pitchFamily="34" charset="0"/>
              </a:rPr>
              <a:t> </a:t>
            </a:r>
            <a:endParaRPr lang="en-US" sz="1400" b="1" dirty="0" smtClean="0">
              <a:solidFill>
                <a:prstClr val="black"/>
              </a:solidFill>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endParaRPr lang="en-US" sz="1400" b="1" dirty="0">
              <a:solidFill>
                <a:prstClr val="black"/>
              </a:solidFill>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solidFill>
                  <a:prstClr val="black"/>
                </a:solidFill>
                <a:latin typeface="Verdana" pitchFamily="34" charset="0"/>
                <a:ea typeface="Verdana" pitchFamily="34" charset="0"/>
                <a:cs typeface="Verdana" pitchFamily="34" charset="0"/>
              </a:rPr>
              <a:t>Note </a:t>
            </a:r>
            <a:r>
              <a:rPr lang="en-US" sz="1400" b="1" dirty="0">
                <a:solidFill>
                  <a:prstClr val="black"/>
                </a:solidFill>
                <a:latin typeface="Verdana" pitchFamily="34" charset="0"/>
                <a:ea typeface="Verdana" pitchFamily="34" charset="0"/>
                <a:cs typeface="Verdana" pitchFamily="34" charset="0"/>
              </a:rPr>
              <a:t>– Jesus valued </a:t>
            </a:r>
            <a:r>
              <a:rPr lang="en-US" sz="1400" b="1" dirty="0" smtClean="0">
                <a:solidFill>
                  <a:prstClr val="black"/>
                </a:solidFill>
                <a:latin typeface="Verdana" pitchFamily="34" charset="0"/>
                <a:ea typeface="Verdana" pitchFamily="34" charset="0"/>
                <a:cs typeface="Verdana" pitchFamily="34" charset="0"/>
              </a:rPr>
              <a:t>children &amp; women </a:t>
            </a:r>
            <a:r>
              <a:rPr lang="en-US" sz="1400" dirty="0" smtClean="0">
                <a:solidFill>
                  <a:prstClr val="black"/>
                </a:solidFill>
                <a:latin typeface="Verdana" pitchFamily="34" charset="0"/>
                <a:ea typeface="Verdana" pitchFamily="34" charset="0"/>
                <a:cs typeface="Verdana" pitchFamily="34" charset="0"/>
              </a:rPr>
              <a:t>– So counter-cultural for his day – We follow him</a:t>
            </a:r>
            <a:endParaRPr lang="en-US" sz="1400" dirty="0" smtClean="0">
              <a:effectLst/>
              <a:latin typeface="Verdana" pitchFamily="34" charset="0"/>
              <a:ea typeface="Verdana" pitchFamily="34" charset="0"/>
              <a:cs typeface="Verdana" pitchFamily="34" charset="0"/>
            </a:endParaRP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Early Christians </a:t>
            </a:r>
            <a:r>
              <a:rPr lang="en-US" sz="1400" dirty="0" smtClean="0">
                <a:effectLst/>
                <a:latin typeface="Verdana" pitchFamily="34" charset="0"/>
                <a:ea typeface="Verdana" pitchFamily="34" charset="0"/>
                <a:cs typeface="Verdana" pitchFamily="34" charset="0"/>
              </a:rPr>
              <a:t>turned their world upside down because they understood that they were to look different from their surrounding culture – </a:t>
            </a:r>
            <a:r>
              <a:rPr lang="en-US" sz="1400" b="1" dirty="0" smtClean="0">
                <a:effectLst/>
                <a:latin typeface="Verdana" pitchFamily="34" charset="0"/>
                <a:ea typeface="Verdana" pitchFamily="34" charset="0"/>
                <a:cs typeface="Verdana" pitchFamily="34" charset="0"/>
              </a:rPr>
              <a:t>it was appealing, people flocked to these communities where they were cared for, valued, and loved</a:t>
            </a:r>
            <a:r>
              <a:rPr lang="en-US" sz="1400" dirty="0" smtClean="0">
                <a:effectLst/>
                <a:latin typeface="Verdana" pitchFamily="34" charset="0"/>
                <a:ea typeface="Verdana" pitchFamily="34" charset="0"/>
                <a:cs typeface="Verdana" pitchFamily="34" charset="0"/>
              </a:rPr>
              <a:t> – We need to learn this </a:t>
            </a:r>
          </a:p>
          <a:p>
            <a:pPr marL="457200" marR="0">
              <a:spcBef>
                <a:spcPts val="0"/>
              </a:spcBef>
              <a:spcAft>
                <a:spcPts val="0"/>
              </a:spcAft>
            </a:pPr>
            <a:r>
              <a:rPr lang="en-US" dirty="0" smtClean="0">
                <a:effectLst/>
                <a:latin typeface="Arial"/>
                <a:ea typeface="Calibri"/>
                <a:cs typeface="Calibri"/>
              </a:rPr>
              <a:t> </a:t>
            </a:r>
          </a:p>
          <a:p>
            <a:endParaRPr lang="en-US" dirty="0"/>
          </a:p>
        </p:txBody>
      </p:sp>
      <p:sp>
        <p:nvSpPr>
          <p:cNvPr id="4" name="Slide Number Placeholder 3"/>
          <p:cNvSpPr>
            <a:spLocks noGrp="1"/>
          </p:cNvSpPr>
          <p:nvPr>
            <p:ph type="sldNum" sz="quarter" idx="10"/>
          </p:nvPr>
        </p:nvSpPr>
        <p:spPr/>
        <p:txBody>
          <a:bodyPr/>
          <a:lstStyle/>
          <a:p>
            <a:fld id="{A97D174B-75CE-45AB-BF79-26CF08A808C8}" type="slidenum">
              <a:rPr lang="en-US" smtClean="0"/>
              <a:t>7</a:t>
            </a:fld>
            <a:endParaRPr lang="en-US"/>
          </a:p>
        </p:txBody>
      </p:sp>
    </p:spTree>
    <p:extLst>
      <p:ext uri="{BB962C8B-B14F-4D97-AF65-F5344CB8AC3E}">
        <p14:creationId xmlns:p14="http://schemas.microsoft.com/office/powerpoint/2010/main" val="359324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solidFill>
                  <a:prstClr val="black"/>
                </a:solidFill>
                <a:latin typeface="Verdana" pitchFamily="34" charset="0"/>
                <a:ea typeface="Verdana" pitchFamily="34" charset="0"/>
                <a:cs typeface="Verdana" pitchFamily="34" charset="0"/>
              </a:rPr>
              <a:t>Matthew 18:1-6 – Read:</a:t>
            </a:r>
          </a:p>
          <a:p>
            <a:pPr lvl="0"/>
            <a:endParaRPr lang="en-US" sz="1400" dirty="0" smtClean="0">
              <a:solidFill>
                <a:prstClr val="black"/>
              </a:solidFill>
              <a:latin typeface="Verdana" pitchFamily="34" charset="0"/>
              <a:ea typeface="Verdana" pitchFamily="34" charset="0"/>
              <a:cs typeface="Verdana" pitchFamily="34" charset="0"/>
            </a:endParaRPr>
          </a:p>
          <a:p>
            <a:pPr lvl="0"/>
            <a:r>
              <a:rPr lang="en-US" sz="1400" dirty="0" smtClean="0">
                <a:solidFill>
                  <a:prstClr val="black"/>
                </a:solidFill>
                <a:latin typeface="Verdana" pitchFamily="34" charset="0"/>
                <a:ea typeface="Verdana" pitchFamily="34" charset="0"/>
                <a:cs typeface="Verdana" pitchFamily="34" charset="0"/>
              </a:rPr>
              <a:t>At that time the disciples came to Jesus and asked, “Who, then, is the greatest in the kingdom of heaven?”</a:t>
            </a:r>
          </a:p>
          <a:p>
            <a:pPr lvl="0"/>
            <a:r>
              <a:rPr lang="en-US" sz="1400" baseline="30000" dirty="0" smtClean="0">
                <a:solidFill>
                  <a:prstClr val="black"/>
                </a:solidFill>
                <a:latin typeface="Verdana" pitchFamily="34" charset="0"/>
                <a:ea typeface="Verdana" pitchFamily="34" charset="0"/>
                <a:cs typeface="Verdana" pitchFamily="34" charset="0"/>
              </a:rPr>
              <a:t>2 </a:t>
            </a:r>
            <a:r>
              <a:rPr lang="en-US" sz="1400" dirty="0" smtClean="0">
                <a:solidFill>
                  <a:prstClr val="black"/>
                </a:solidFill>
                <a:latin typeface="Verdana" pitchFamily="34" charset="0"/>
                <a:ea typeface="Verdana" pitchFamily="34" charset="0"/>
                <a:cs typeface="Verdana" pitchFamily="34" charset="0"/>
              </a:rPr>
              <a:t>He called a little child, whom he placed among them. </a:t>
            </a:r>
            <a:r>
              <a:rPr lang="en-US" sz="1400" baseline="30000" dirty="0" smtClean="0">
                <a:solidFill>
                  <a:prstClr val="black"/>
                </a:solidFill>
                <a:latin typeface="Verdana" pitchFamily="34" charset="0"/>
                <a:ea typeface="Verdana" pitchFamily="34" charset="0"/>
                <a:cs typeface="Verdana" pitchFamily="34" charset="0"/>
              </a:rPr>
              <a:t>3 </a:t>
            </a:r>
            <a:r>
              <a:rPr lang="en-US" sz="1400" dirty="0" smtClean="0">
                <a:solidFill>
                  <a:prstClr val="black"/>
                </a:solidFill>
                <a:latin typeface="Verdana" pitchFamily="34" charset="0"/>
                <a:ea typeface="Verdana" pitchFamily="34" charset="0"/>
                <a:cs typeface="Verdana" pitchFamily="34" charset="0"/>
              </a:rPr>
              <a:t>And he said: “Truly I tell you, unless you change and become like little children, you will never enter the kingdom of heaven. </a:t>
            </a:r>
            <a:r>
              <a:rPr lang="en-US" sz="1400" baseline="30000" dirty="0" smtClean="0">
                <a:solidFill>
                  <a:prstClr val="black"/>
                </a:solidFill>
                <a:latin typeface="Verdana" pitchFamily="34" charset="0"/>
                <a:ea typeface="Verdana" pitchFamily="34" charset="0"/>
                <a:cs typeface="Verdana" pitchFamily="34" charset="0"/>
              </a:rPr>
              <a:t>4 </a:t>
            </a:r>
            <a:r>
              <a:rPr lang="en-US" sz="1400" dirty="0" smtClean="0">
                <a:solidFill>
                  <a:prstClr val="black"/>
                </a:solidFill>
                <a:latin typeface="Verdana" pitchFamily="34" charset="0"/>
                <a:ea typeface="Verdana" pitchFamily="34" charset="0"/>
                <a:cs typeface="Verdana" pitchFamily="34" charset="0"/>
              </a:rPr>
              <a:t>Therefore, whoever takes a humble place—becoming like this child—is the greatest in the kingdom of heaven. </a:t>
            </a:r>
            <a:r>
              <a:rPr lang="en-US" sz="1400" baseline="30000" dirty="0" smtClean="0">
                <a:solidFill>
                  <a:prstClr val="black"/>
                </a:solidFill>
                <a:latin typeface="Verdana" pitchFamily="34" charset="0"/>
                <a:ea typeface="Verdana" pitchFamily="34" charset="0"/>
                <a:cs typeface="Verdana" pitchFamily="34" charset="0"/>
              </a:rPr>
              <a:t>5 </a:t>
            </a:r>
            <a:r>
              <a:rPr lang="en-US" sz="1400" dirty="0" smtClean="0">
                <a:solidFill>
                  <a:prstClr val="black"/>
                </a:solidFill>
                <a:latin typeface="Verdana" pitchFamily="34" charset="0"/>
                <a:ea typeface="Verdana" pitchFamily="34" charset="0"/>
                <a:cs typeface="Verdana" pitchFamily="34" charset="0"/>
              </a:rPr>
              <a:t>And whoever welcomes one such child in my name welcomes me.</a:t>
            </a:r>
          </a:p>
          <a:p>
            <a:pPr lvl="0"/>
            <a:r>
              <a:rPr lang="en-US" sz="1400" baseline="30000" dirty="0" smtClean="0">
                <a:solidFill>
                  <a:prstClr val="black"/>
                </a:solidFill>
                <a:latin typeface="Verdana" pitchFamily="34" charset="0"/>
                <a:ea typeface="Verdana" pitchFamily="34" charset="0"/>
                <a:cs typeface="Verdana" pitchFamily="34" charset="0"/>
              </a:rPr>
              <a:t>6 </a:t>
            </a:r>
            <a:r>
              <a:rPr lang="en-US" sz="1400" dirty="0" smtClean="0">
                <a:solidFill>
                  <a:prstClr val="black"/>
                </a:solidFill>
                <a:latin typeface="Verdana" pitchFamily="34" charset="0"/>
                <a:ea typeface="Verdana" pitchFamily="34" charset="0"/>
                <a:cs typeface="Verdana" pitchFamily="34" charset="0"/>
              </a:rPr>
              <a:t>“If anyone causes one of these little ones—those who believe in me—to stumble, it would be better for them if a large millstone were hung around their neck and they were drowned in the depths of the sea.</a:t>
            </a:r>
          </a:p>
          <a:p>
            <a:pPr lvl="0"/>
            <a:endParaRPr lang="en-US" sz="1400" dirty="0">
              <a:solidFill>
                <a:prstClr val="black"/>
              </a:solidFill>
              <a:latin typeface="Verdana" pitchFamily="34" charset="0"/>
              <a:ea typeface="Verdana" pitchFamily="34" charset="0"/>
              <a:cs typeface="Verdana" pitchFamily="34" charset="0"/>
            </a:endParaRPr>
          </a:p>
          <a:p>
            <a:pPr lvl="0"/>
            <a:r>
              <a:rPr lang="en-US" sz="1400" dirty="0">
                <a:solidFill>
                  <a:prstClr val="black"/>
                </a:solidFill>
                <a:latin typeface="Verdana" pitchFamily="34" charset="0"/>
                <a:ea typeface="Verdana" pitchFamily="34" charset="0"/>
                <a:cs typeface="Verdana" pitchFamily="34" charset="0"/>
              </a:rPr>
              <a:t>Pretty harsh words! </a:t>
            </a:r>
            <a:r>
              <a:rPr lang="en-US" sz="1400" b="1" dirty="0">
                <a:solidFill>
                  <a:prstClr val="black"/>
                </a:solidFill>
                <a:latin typeface="Verdana" pitchFamily="34" charset="0"/>
                <a:ea typeface="Verdana" pitchFamily="34" charset="0"/>
                <a:cs typeface="Verdana" pitchFamily="34" charset="0"/>
              </a:rPr>
              <a:t>We need to protect children and those most vulnerable.</a:t>
            </a:r>
          </a:p>
        </p:txBody>
      </p:sp>
      <p:sp>
        <p:nvSpPr>
          <p:cNvPr id="4" name="Slide Number Placeholder 3"/>
          <p:cNvSpPr>
            <a:spLocks noGrp="1"/>
          </p:cNvSpPr>
          <p:nvPr>
            <p:ph type="sldNum" sz="quarter" idx="10"/>
          </p:nvPr>
        </p:nvSpPr>
        <p:spPr/>
        <p:txBody>
          <a:bodyPr/>
          <a:lstStyle/>
          <a:p>
            <a:fld id="{A97D174B-75CE-45AB-BF79-26CF08A808C8}" type="slidenum">
              <a:rPr lang="en-US" smtClean="0"/>
              <a:t>8</a:t>
            </a:fld>
            <a:endParaRPr lang="en-US"/>
          </a:p>
        </p:txBody>
      </p:sp>
    </p:spTree>
    <p:extLst>
      <p:ext uri="{BB962C8B-B14F-4D97-AF65-F5344CB8AC3E}">
        <p14:creationId xmlns:p14="http://schemas.microsoft.com/office/powerpoint/2010/main" val="406064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lstStyle/>
          <a:p>
            <a:pPr marR="0" lvl="0">
              <a:spcBef>
                <a:spcPts val="0"/>
              </a:spcBef>
              <a:spcAft>
                <a:spcPts val="0"/>
              </a:spcAft>
            </a:pPr>
            <a:r>
              <a:rPr lang="en-US" sz="1400" b="1" dirty="0" smtClean="0">
                <a:latin typeface="Verdana" pitchFamily="34" charset="0"/>
                <a:ea typeface="Verdana" pitchFamily="34" charset="0"/>
                <a:cs typeface="Verdana" pitchFamily="34" charset="0"/>
              </a:rPr>
              <a:t>Besides what the Bible tells us,</a:t>
            </a:r>
            <a:r>
              <a:rPr lang="en-US" sz="1400" b="1" dirty="0" smtClean="0">
                <a:effectLst/>
                <a:latin typeface="Verdana" pitchFamily="34" charset="0"/>
                <a:ea typeface="Verdana" pitchFamily="34" charset="0"/>
                <a:cs typeface="Verdana" pitchFamily="34" charset="0"/>
              </a:rPr>
              <a:t> our churches need to care about abuse</a:t>
            </a:r>
            <a:r>
              <a:rPr lang="en-US" sz="1400" b="1" dirty="0">
                <a:latin typeface="Verdana" pitchFamily="34" charset="0"/>
                <a:ea typeface="Verdana" pitchFamily="34" charset="0"/>
                <a:cs typeface="Verdana" pitchFamily="34" charset="0"/>
              </a:rPr>
              <a:t> </a:t>
            </a:r>
            <a:r>
              <a:rPr lang="en-US" sz="1400" b="1" dirty="0" smtClean="0">
                <a:latin typeface="Verdana" pitchFamily="34" charset="0"/>
                <a:ea typeface="Verdana" pitchFamily="34" charset="0"/>
                <a:cs typeface="Verdana" pitchFamily="34" charset="0"/>
              </a:rPr>
              <a:t>because</a:t>
            </a:r>
            <a:r>
              <a:rPr lang="en-US" sz="1400" b="1" dirty="0" smtClean="0">
                <a:effectLst/>
                <a:latin typeface="Verdana" pitchFamily="34" charset="0"/>
                <a:ea typeface="Verdana" pitchFamily="34" charset="0"/>
                <a:cs typeface="Verdana" pitchFamily="34" charset="0"/>
              </a:rPr>
              <a:t> </a:t>
            </a:r>
            <a:r>
              <a:rPr lang="en-US" sz="1400" b="1" dirty="0">
                <a:latin typeface="Verdana" pitchFamily="34" charset="0"/>
                <a:ea typeface="Verdana" pitchFamily="34" charset="0"/>
                <a:cs typeface="Verdana" pitchFamily="34" charset="0"/>
              </a:rPr>
              <a:t>i</a:t>
            </a:r>
            <a:r>
              <a:rPr lang="en-US" sz="1400" b="1" dirty="0" smtClean="0">
                <a:latin typeface="Verdana" pitchFamily="34" charset="0"/>
                <a:ea typeface="Verdana" pitchFamily="34" charset="0"/>
                <a:cs typeface="Verdana" pitchFamily="34" charset="0"/>
              </a:rPr>
              <a:t>t’s real and has real impacts – It IS affecting our churches whether we know it or not</a:t>
            </a:r>
            <a:endParaRPr lang="en-US" sz="1400" b="1"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a:latin typeface="Verdana" pitchFamily="34" charset="0"/>
                <a:ea typeface="Verdana" pitchFamily="34" charset="0"/>
                <a:cs typeface="Verdana" pitchFamily="34" charset="0"/>
              </a:rPr>
              <a:t>O</a:t>
            </a:r>
            <a:r>
              <a:rPr lang="en-US" sz="1400" b="1" dirty="0" smtClean="0">
                <a:effectLst/>
                <a:latin typeface="Verdana" pitchFamily="34" charset="0"/>
                <a:ea typeface="Verdana" pitchFamily="34" charset="0"/>
                <a:cs typeface="Verdana" pitchFamily="34" charset="0"/>
              </a:rPr>
              <a:t>ur churches are full of people who have been impacted by abuse.</a:t>
            </a:r>
            <a:r>
              <a:rPr lang="en-US" sz="1400" dirty="0" smtClean="0">
                <a:effectLst/>
                <a:latin typeface="Verdana" pitchFamily="34" charset="0"/>
                <a:ea typeface="Verdana" pitchFamily="34" charset="0"/>
                <a:cs typeface="Verdana" pitchFamily="34" charset="0"/>
              </a:rPr>
              <a:t> Stats taken from the US </a:t>
            </a:r>
            <a:r>
              <a:rPr lang="en-US" sz="1400" dirty="0" err="1" smtClean="0">
                <a:effectLst/>
                <a:latin typeface="Verdana" pitchFamily="34" charset="0"/>
                <a:ea typeface="Verdana" pitchFamily="34" charset="0"/>
                <a:cs typeface="Verdana" pitchFamily="34" charset="0"/>
              </a:rPr>
              <a:t>Dept</a:t>
            </a:r>
            <a:r>
              <a:rPr lang="en-US" sz="1400" dirty="0" smtClean="0">
                <a:effectLst/>
                <a:latin typeface="Verdana" pitchFamily="34" charset="0"/>
                <a:ea typeface="Verdana" pitchFamily="34" charset="0"/>
                <a:cs typeface="Verdana" pitchFamily="34" charset="0"/>
              </a:rPr>
              <a:t> of Justice report &amp; National Intimate Partner and Sexual Violence Survey (Center for Disease Control) 2010</a:t>
            </a:r>
          </a:p>
          <a:p>
            <a:pPr marL="342900" marR="0" lvl="0" indent="-342900">
              <a:spcBef>
                <a:spcPts val="0"/>
              </a:spcBef>
              <a:spcAft>
                <a:spcPts val="0"/>
              </a:spcAft>
              <a:buFont typeface="Symbol"/>
              <a:buChar char=""/>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dirty="0" smtClean="0">
                <a:effectLst/>
                <a:latin typeface="Verdana" pitchFamily="34" charset="0"/>
                <a:ea typeface="Verdana" pitchFamily="34" charset="0"/>
                <a:cs typeface="Verdana" pitchFamily="34" charset="0"/>
              </a:rPr>
              <a:t>Studies show that the statistics are similar among those who regularly attend church. </a:t>
            </a:r>
          </a:p>
          <a:p>
            <a:pPr marR="0" lvl="0">
              <a:spcBef>
                <a:spcPts val="0"/>
              </a:spcBef>
              <a:spcAft>
                <a:spcPts val="0"/>
              </a:spcAft>
            </a:pPr>
            <a:endParaRPr lang="en-US" sz="1400" dirty="0">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Look out over your congregation</a:t>
            </a:r>
            <a:r>
              <a:rPr lang="en-US" sz="1400" dirty="0" smtClean="0">
                <a:effectLst/>
                <a:latin typeface="Verdana" pitchFamily="34" charset="0"/>
                <a:ea typeface="Verdana" pitchFamily="34" charset="0"/>
                <a:cs typeface="Verdana" pitchFamily="34" charset="0"/>
              </a:rPr>
              <a:t> next Sunday, think 1 in 5 or 1 in 4 or 1 in 10 teens – </a:t>
            </a:r>
            <a:r>
              <a:rPr lang="en-US" sz="1400" dirty="0" smtClean="0">
                <a:latin typeface="Verdana" pitchFamily="34" charset="0"/>
                <a:ea typeface="Verdana" pitchFamily="34" charset="0"/>
                <a:cs typeface="Verdana" pitchFamily="34" charset="0"/>
              </a:rPr>
              <a:t>we’re talking about</a:t>
            </a:r>
            <a:r>
              <a:rPr lang="en-US" sz="1400" dirty="0" smtClean="0">
                <a:effectLst/>
                <a:latin typeface="Verdana" pitchFamily="34" charset="0"/>
                <a:ea typeface="Verdana" pitchFamily="34" charset="0"/>
                <a:cs typeface="Verdana" pitchFamily="34" charset="0"/>
              </a:rPr>
              <a:t> a LOT of people</a:t>
            </a:r>
          </a:p>
          <a:p>
            <a:pPr marR="0" lvl="0">
              <a:spcBef>
                <a:spcPts val="0"/>
              </a:spcBef>
              <a:spcAft>
                <a:spcPts val="0"/>
              </a:spcAft>
            </a:pPr>
            <a:endParaRPr lang="en-US" sz="1400" dirty="0" smtClean="0">
              <a:effectLst/>
              <a:latin typeface="Verdana" pitchFamily="34" charset="0"/>
              <a:ea typeface="Verdana" pitchFamily="34" charset="0"/>
              <a:cs typeface="Verdana" pitchFamily="34" charset="0"/>
            </a:endParaRPr>
          </a:p>
          <a:p>
            <a:pPr marL="342900" marR="0" lvl="0" indent="-342900">
              <a:spcBef>
                <a:spcPts val="0"/>
              </a:spcBef>
              <a:spcAft>
                <a:spcPts val="0"/>
              </a:spcAft>
              <a:buFont typeface="Symbol"/>
              <a:buChar char=""/>
            </a:pPr>
            <a:r>
              <a:rPr lang="en-US" sz="1400" b="1" dirty="0" smtClean="0">
                <a:effectLst/>
                <a:latin typeface="Verdana" pitchFamily="34" charset="0"/>
                <a:ea typeface="Verdana" pitchFamily="34" charset="0"/>
                <a:cs typeface="Verdana" pitchFamily="34" charset="0"/>
              </a:rPr>
              <a:t>Many kinds of Impacts: </a:t>
            </a:r>
            <a:r>
              <a:rPr lang="en-US" sz="1400" dirty="0" smtClean="0">
                <a:effectLst/>
                <a:latin typeface="Verdana" pitchFamily="34" charset="0"/>
                <a:ea typeface="Verdana" pitchFamily="34" charset="0"/>
                <a:cs typeface="Verdana" pitchFamily="34" charset="0"/>
              </a:rPr>
              <a:t>See next two slides</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9</a:t>
            </a:fld>
            <a:endParaRPr lang="en-US"/>
          </a:p>
        </p:txBody>
      </p:sp>
    </p:spTree>
    <p:extLst>
      <p:ext uri="{BB962C8B-B14F-4D97-AF65-F5344CB8AC3E}">
        <p14:creationId xmlns:p14="http://schemas.microsoft.com/office/powerpoint/2010/main" val="244269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545A68-15AA-4B6E-862F-51896EF887B0}"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737333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45A68-15AA-4B6E-862F-51896EF887B0}"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189108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45A68-15AA-4B6E-862F-51896EF887B0}"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416704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45A68-15AA-4B6E-862F-51896EF887B0}"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296412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45A68-15AA-4B6E-862F-51896EF887B0}"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206666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45A68-15AA-4B6E-862F-51896EF887B0}" type="datetimeFigureOut">
              <a:rPr lang="en-US" smtClean="0"/>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304874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545A68-15AA-4B6E-862F-51896EF887B0}" type="datetimeFigureOut">
              <a:rPr lang="en-US" smtClean="0"/>
              <a:t>7/8/2014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159131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45A68-15AA-4B6E-862F-51896EF887B0}" type="datetimeFigureOut">
              <a:rPr lang="en-US" smtClean="0"/>
              <a:t>7/8/2014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6346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45A68-15AA-4B6E-862F-51896EF887B0}" type="datetimeFigureOut">
              <a:rPr lang="en-US" smtClean="0"/>
              <a:t>7/8/2014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271971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45A68-15AA-4B6E-862F-51896EF887B0}" type="datetimeFigureOut">
              <a:rPr lang="en-US" smtClean="0"/>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39803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45A68-15AA-4B6E-862F-51896EF887B0}" type="datetimeFigureOut">
              <a:rPr lang="en-US" smtClean="0"/>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60244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45A68-15AA-4B6E-862F-51896EF887B0}" type="datetimeFigureOut">
              <a:rPr lang="en-US" smtClean="0"/>
              <a:t>7/8/2014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70F4E-8CE4-4358-B871-0B6CBCF4AE5F}" type="slidenum">
              <a:rPr lang="en-US" smtClean="0"/>
              <a:t>‹#›</a:t>
            </a:fld>
            <a:endParaRPr lang="en-US"/>
          </a:p>
        </p:txBody>
      </p:sp>
    </p:spTree>
    <p:extLst>
      <p:ext uri="{BB962C8B-B14F-4D97-AF65-F5344CB8AC3E}">
        <p14:creationId xmlns:p14="http://schemas.microsoft.com/office/powerpoint/2010/main" val="1377157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rcna.org/safechurch"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4800600"/>
          </a:xfrm>
          <a:blipFill dpi="0" rotWithShape="1">
            <a:blip r:embed="rId3">
              <a:alphaModFix amt="35000"/>
              <a:extLst>
                <a:ext uri="{28A0092B-C50C-407E-A947-70E740481C1C}">
                  <a14:useLocalDpi xmlns:a14="http://schemas.microsoft.com/office/drawing/2010/main" val="0"/>
                </a:ext>
              </a:extLst>
            </a:blip>
            <a:srcRect/>
            <a:stretch>
              <a:fillRect/>
            </a:stretch>
          </a:blipFill>
        </p:spPr>
        <p:txBody>
          <a:bodyPr>
            <a:normAutofit/>
          </a:bodyPr>
          <a:lstStyle/>
          <a:p>
            <a:r>
              <a:rPr lang="en-US" b="1" dirty="0" smtClean="0">
                <a:solidFill>
                  <a:schemeClr val="tx1">
                    <a:lumMod val="95000"/>
                    <a:lumOff val="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r>
            <a:br>
              <a:rPr lang="en-US" b="1" dirty="0" smtClean="0">
                <a:solidFill>
                  <a:schemeClr val="tx1">
                    <a:lumMod val="95000"/>
                    <a:lumOff val="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b="1" dirty="0" smtClean="0">
                <a:solidFill>
                  <a:schemeClr val="tx1">
                    <a:lumMod val="95000"/>
                    <a:lumOff val="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Safe Church </a:t>
            </a:r>
            <a:br>
              <a:rPr lang="en-US" b="1" dirty="0" smtClean="0">
                <a:solidFill>
                  <a:schemeClr val="tx1">
                    <a:lumMod val="95000"/>
                    <a:lumOff val="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b="1" dirty="0" smtClean="0">
                <a:solidFill>
                  <a:schemeClr val="tx1">
                    <a:lumMod val="95000"/>
                    <a:lumOff val="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Ministry</a:t>
            </a:r>
            <a:br>
              <a:rPr lang="en-US" b="1" dirty="0" smtClean="0">
                <a:solidFill>
                  <a:schemeClr val="tx1">
                    <a:lumMod val="95000"/>
                    <a:lumOff val="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endParaRPr lang="en-US" b="1" dirty="0">
              <a:solidFill>
                <a:schemeClr val="tx1">
                  <a:lumMod val="95000"/>
                  <a:lumOff val="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1295400" y="4876800"/>
            <a:ext cx="6400800" cy="1676400"/>
          </a:xfrm>
        </p:spPr>
        <p:txBody>
          <a:bodyPr>
            <a:noAutofit/>
          </a:bodyPr>
          <a:lstStyle/>
          <a:p>
            <a:pPr lvl="0">
              <a:spcBef>
                <a:spcPts val="0"/>
              </a:spcBef>
            </a:pPr>
            <a:endParaRPr lang="en-US" sz="2800" b="1" i="1" dirty="0" smtClean="0">
              <a:solidFill>
                <a:prstClr val="black"/>
              </a:solidFill>
            </a:endParaRPr>
          </a:p>
          <a:p>
            <a:pPr lvl="0">
              <a:spcBef>
                <a:spcPts val="0"/>
              </a:spcBef>
            </a:pPr>
            <a:r>
              <a:rPr lang="en-US" sz="2800" b="1" i="1" dirty="0" smtClean="0">
                <a:solidFill>
                  <a:prstClr val="black"/>
                </a:solidFill>
              </a:rPr>
              <a:t>They will live in safety and no one will make them afraid      </a:t>
            </a:r>
            <a:r>
              <a:rPr lang="en-US" sz="2800" b="1" dirty="0" smtClean="0">
                <a:solidFill>
                  <a:prstClr val="black"/>
                </a:solidFill>
              </a:rPr>
              <a:t>--Ezekiel 34:28</a:t>
            </a:r>
            <a:endParaRPr lang="en-US" sz="2800" b="1" dirty="0">
              <a:solidFill>
                <a:prstClr val="black"/>
              </a:solidFill>
            </a:endParaRPr>
          </a:p>
        </p:txBody>
      </p:sp>
    </p:spTree>
    <p:extLst>
      <p:ext uri="{BB962C8B-B14F-4D97-AF65-F5344CB8AC3E}">
        <p14:creationId xmlns:p14="http://schemas.microsoft.com/office/powerpoint/2010/main" val="4004704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Impacts on Children</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dirty="0" smtClean="0">
                <a:latin typeface="Arial"/>
                <a:ea typeface="Calibri"/>
                <a:cs typeface="Calibri"/>
              </a:rPr>
              <a:t>Remember: Jesus </a:t>
            </a:r>
            <a:r>
              <a:rPr lang="en-US" b="1" dirty="0">
                <a:latin typeface="Arial"/>
                <a:ea typeface="Calibri"/>
                <a:cs typeface="Calibri"/>
              </a:rPr>
              <a:t>loves </a:t>
            </a:r>
            <a:r>
              <a:rPr lang="en-US" b="1" dirty="0" smtClean="0">
                <a:latin typeface="Arial"/>
                <a:ea typeface="Calibri"/>
                <a:cs typeface="Calibri"/>
              </a:rPr>
              <a:t>children</a:t>
            </a:r>
            <a:r>
              <a:rPr lang="en-US" b="1" dirty="0">
                <a:latin typeface="Arial"/>
                <a:ea typeface="Calibri"/>
                <a:cs typeface="Calibri"/>
              </a:rPr>
              <a:t>!</a:t>
            </a:r>
            <a:r>
              <a:rPr lang="en-US" b="1" dirty="0" smtClean="0">
                <a:latin typeface="Arial"/>
                <a:ea typeface="Calibri"/>
                <a:cs typeface="Calibri"/>
              </a:rPr>
              <a:t> </a:t>
            </a:r>
          </a:p>
          <a:p>
            <a:pPr marL="0" indent="0">
              <a:buNone/>
            </a:pPr>
            <a:r>
              <a:rPr lang="en-US" b="1" dirty="0" smtClean="0"/>
              <a:t>Traumatology</a:t>
            </a:r>
            <a:r>
              <a:rPr lang="en-US" dirty="0" smtClean="0"/>
              <a:t> – Trauma &amp; </a:t>
            </a:r>
            <a:r>
              <a:rPr lang="en-US" dirty="0"/>
              <a:t>b</a:t>
            </a:r>
            <a:r>
              <a:rPr lang="en-US" dirty="0" smtClean="0"/>
              <a:t>rain development</a:t>
            </a:r>
          </a:p>
          <a:p>
            <a:r>
              <a:rPr lang="en-US" b="1" dirty="0" smtClean="0"/>
              <a:t>Cognitive delay:</a:t>
            </a:r>
            <a:r>
              <a:rPr lang="en-US" dirty="0" smtClean="0"/>
              <a:t> language development, intelligence, trouble in school …</a:t>
            </a:r>
          </a:p>
          <a:p>
            <a:r>
              <a:rPr lang="en-US" b="1" dirty="0" smtClean="0"/>
              <a:t>Emotional impairment: </a:t>
            </a:r>
            <a:r>
              <a:rPr lang="en-US" dirty="0" smtClean="0"/>
              <a:t>attachment disorders, inability to form relationships, isolation …</a:t>
            </a:r>
          </a:p>
          <a:p>
            <a:r>
              <a:rPr lang="en-US" b="1" dirty="0" smtClean="0"/>
              <a:t>Spiritual formation stunted: </a:t>
            </a:r>
            <a:r>
              <a:rPr lang="en-US" dirty="0" smtClean="0"/>
              <a:t>inability to believe that God is good or that they are loved</a:t>
            </a:r>
            <a:endParaRPr lang="en-US" dirty="0"/>
          </a:p>
        </p:txBody>
      </p:sp>
    </p:spTree>
    <p:extLst>
      <p:ext uri="{BB962C8B-B14F-4D97-AF65-F5344CB8AC3E}">
        <p14:creationId xmlns:p14="http://schemas.microsoft.com/office/powerpoint/2010/main" val="370905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latin typeface="Verdana" pitchFamily="34" charset="0"/>
                <a:ea typeface="Verdana" pitchFamily="34" charset="0"/>
                <a:cs typeface="Verdana" pitchFamily="34" charset="0"/>
              </a:rPr>
              <a:t>Impacts on Adults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533400" y="1371600"/>
            <a:ext cx="8229600" cy="5105400"/>
          </a:xfrm>
        </p:spPr>
        <p:txBody>
          <a:bodyPr>
            <a:normAutofit/>
          </a:bodyPr>
          <a:lstStyle/>
          <a:p>
            <a:pPr marL="0" lvl="0" indent="0">
              <a:spcBef>
                <a:spcPts val="0"/>
              </a:spcBef>
              <a:buNone/>
            </a:pPr>
            <a:r>
              <a:rPr lang="en-US" sz="3600" b="1" dirty="0" smtClean="0">
                <a:solidFill>
                  <a:prstClr val="black"/>
                </a:solidFill>
                <a:ea typeface="Verdana" pitchFamily="34" charset="0"/>
                <a:cs typeface="Verdana" pitchFamily="34" charset="0"/>
              </a:rPr>
              <a:t>Impacts can last a lifetime</a:t>
            </a:r>
          </a:p>
          <a:p>
            <a:pPr>
              <a:spcBef>
                <a:spcPts val="0"/>
              </a:spcBef>
            </a:pPr>
            <a:r>
              <a:rPr lang="en-US" b="1" dirty="0" smtClean="0">
                <a:solidFill>
                  <a:prstClr val="black"/>
                </a:solidFill>
                <a:ea typeface="Verdana" pitchFamily="34" charset="0"/>
                <a:cs typeface="Verdana" pitchFamily="34" charset="0"/>
              </a:rPr>
              <a:t>Health </a:t>
            </a:r>
            <a:r>
              <a:rPr lang="en-US" b="1" dirty="0">
                <a:solidFill>
                  <a:prstClr val="black"/>
                </a:solidFill>
                <a:ea typeface="Verdana" pitchFamily="34" charset="0"/>
                <a:cs typeface="Verdana" pitchFamily="34" charset="0"/>
              </a:rPr>
              <a:t>I</a:t>
            </a:r>
            <a:r>
              <a:rPr lang="en-US" b="1" dirty="0" smtClean="0">
                <a:solidFill>
                  <a:prstClr val="black"/>
                </a:solidFill>
                <a:ea typeface="Verdana" pitchFamily="34" charset="0"/>
                <a:cs typeface="Verdana" pitchFamily="34" charset="0"/>
              </a:rPr>
              <a:t>mpacts:</a:t>
            </a:r>
          </a:p>
          <a:p>
            <a:pPr marL="400050" lvl="1" indent="0">
              <a:spcBef>
                <a:spcPts val="0"/>
              </a:spcBef>
              <a:buNone/>
            </a:pPr>
            <a:r>
              <a:rPr lang="en-US" sz="3200" dirty="0">
                <a:solidFill>
                  <a:prstClr val="black"/>
                </a:solidFill>
                <a:ea typeface="Verdana" pitchFamily="34" charset="0"/>
                <a:cs typeface="Verdana" pitchFamily="34" charset="0"/>
              </a:rPr>
              <a:t>o</a:t>
            </a:r>
            <a:r>
              <a:rPr lang="en-US" sz="3200" dirty="0" smtClean="0">
                <a:solidFill>
                  <a:prstClr val="black"/>
                </a:solidFill>
                <a:ea typeface="Verdana" pitchFamily="34" charset="0"/>
                <a:cs typeface="Verdana" pitchFamily="34" charset="0"/>
              </a:rPr>
              <a:t>besity, gastro-intestinal </a:t>
            </a:r>
            <a:r>
              <a:rPr lang="en-US" sz="3200" dirty="0">
                <a:solidFill>
                  <a:prstClr val="black"/>
                </a:solidFill>
                <a:ea typeface="Verdana" pitchFamily="34" charset="0"/>
                <a:cs typeface="Verdana" pitchFamily="34" charset="0"/>
              </a:rPr>
              <a:t>p</a:t>
            </a:r>
            <a:r>
              <a:rPr lang="en-US" sz="3200" dirty="0" smtClean="0">
                <a:solidFill>
                  <a:prstClr val="black"/>
                </a:solidFill>
                <a:ea typeface="Verdana" pitchFamily="34" charset="0"/>
                <a:cs typeface="Verdana" pitchFamily="34" charset="0"/>
              </a:rPr>
              <a:t>roblems, headaches, diabetes</a:t>
            </a:r>
          </a:p>
          <a:p>
            <a:pPr>
              <a:spcBef>
                <a:spcPts val="0"/>
              </a:spcBef>
            </a:pPr>
            <a:r>
              <a:rPr lang="en-US" b="1" dirty="0" smtClean="0">
                <a:solidFill>
                  <a:prstClr val="black"/>
                </a:solidFill>
                <a:ea typeface="Verdana" pitchFamily="34" charset="0"/>
                <a:cs typeface="Verdana" pitchFamily="34" charset="0"/>
              </a:rPr>
              <a:t>Psychological Impacts:</a:t>
            </a:r>
          </a:p>
          <a:p>
            <a:pPr marL="400050" lvl="1" indent="0">
              <a:spcBef>
                <a:spcPts val="0"/>
              </a:spcBef>
              <a:buNone/>
            </a:pPr>
            <a:r>
              <a:rPr lang="en-US" sz="3200" dirty="0">
                <a:solidFill>
                  <a:prstClr val="black"/>
                </a:solidFill>
                <a:ea typeface="Verdana" pitchFamily="34" charset="0"/>
                <a:cs typeface="Verdana" pitchFamily="34" charset="0"/>
              </a:rPr>
              <a:t>d</a:t>
            </a:r>
            <a:r>
              <a:rPr lang="en-US" sz="3200" dirty="0" smtClean="0">
                <a:solidFill>
                  <a:prstClr val="black"/>
                </a:solidFill>
                <a:ea typeface="Verdana" pitchFamily="34" charset="0"/>
                <a:cs typeface="Verdana" pitchFamily="34" charset="0"/>
              </a:rPr>
              <a:t>epression, anxiety, low self-esteem, addictive </a:t>
            </a:r>
            <a:r>
              <a:rPr lang="en-US" sz="3200" dirty="0">
                <a:solidFill>
                  <a:prstClr val="black"/>
                </a:solidFill>
                <a:ea typeface="Verdana" pitchFamily="34" charset="0"/>
                <a:cs typeface="Verdana" pitchFamily="34" charset="0"/>
              </a:rPr>
              <a:t>b</a:t>
            </a:r>
            <a:r>
              <a:rPr lang="en-US" sz="3200" dirty="0" smtClean="0">
                <a:solidFill>
                  <a:prstClr val="black"/>
                </a:solidFill>
                <a:ea typeface="Verdana" pitchFamily="34" charset="0"/>
                <a:cs typeface="Verdana" pitchFamily="34" charset="0"/>
              </a:rPr>
              <a:t>ehaviors</a:t>
            </a:r>
          </a:p>
          <a:p>
            <a:pPr>
              <a:spcBef>
                <a:spcPts val="0"/>
              </a:spcBef>
            </a:pPr>
            <a:r>
              <a:rPr lang="en-US" b="1" dirty="0" smtClean="0">
                <a:solidFill>
                  <a:prstClr val="black"/>
                </a:solidFill>
                <a:ea typeface="Verdana" pitchFamily="34" charset="0"/>
                <a:cs typeface="Verdana" pitchFamily="34" charset="0"/>
              </a:rPr>
              <a:t>Spiritual Impacts:</a:t>
            </a:r>
          </a:p>
          <a:p>
            <a:pPr marL="400050" lvl="1" indent="0">
              <a:spcBef>
                <a:spcPts val="0"/>
              </a:spcBef>
              <a:buNone/>
            </a:pPr>
            <a:r>
              <a:rPr lang="en-US" sz="3200" dirty="0">
                <a:solidFill>
                  <a:prstClr val="black"/>
                </a:solidFill>
                <a:ea typeface="Verdana" pitchFamily="34" charset="0"/>
                <a:cs typeface="Verdana" pitchFamily="34" charset="0"/>
              </a:rPr>
              <a:t>i</a:t>
            </a:r>
            <a:r>
              <a:rPr lang="en-US" sz="3200" dirty="0" smtClean="0">
                <a:solidFill>
                  <a:prstClr val="black"/>
                </a:solidFill>
                <a:ea typeface="Verdana" pitchFamily="34" charset="0"/>
                <a:cs typeface="Verdana" pitchFamily="34" charset="0"/>
              </a:rPr>
              <a:t>nability to trust and form relationships, loss of faith &amp; hope</a:t>
            </a:r>
          </a:p>
        </p:txBody>
      </p:sp>
    </p:spTree>
    <p:extLst>
      <p:ext uri="{BB962C8B-B14F-4D97-AF65-F5344CB8AC3E}">
        <p14:creationId xmlns:p14="http://schemas.microsoft.com/office/powerpoint/2010/main" val="273280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b="1" dirty="0" smtClean="0">
                <a:latin typeface="Verdana" pitchFamily="34" charset="0"/>
                <a:ea typeface="Verdana" pitchFamily="34" charset="0"/>
                <a:cs typeface="Verdana" pitchFamily="34" charset="0"/>
              </a:rPr>
              <a:t>It Exists In Our Churches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382000" cy="4800600"/>
          </a:xfrm>
        </p:spPr>
        <p:txBody>
          <a:bodyPr>
            <a:normAutofit/>
          </a:bodyPr>
          <a:lstStyle/>
          <a:p>
            <a:pPr marL="0" indent="0" algn="ctr">
              <a:buNone/>
            </a:pPr>
            <a:endParaRPr lang="en-US" sz="3600" b="1" i="1" dirty="0" smtClean="0"/>
          </a:p>
          <a:p>
            <a:pPr marL="0" indent="0" algn="ctr">
              <a:buNone/>
            </a:pPr>
            <a:r>
              <a:rPr lang="en-US" sz="3600" b="1" i="1" dirty="0" smtClean="0"/>
              <a:t>Even when we don’t see it, it’s there!</a:t>
            </a:r>
          </a:p>
          <a:p>
            <a:pPr marL="0" indent="0">
              <a:buNone/>
            </a:pPr>
            <a:r>
              <a:rPr lang="en-US" sz="3600" dirty="0" smtClean="0"/>
              <a:t>I don’t know anyone…</a:t>
            </a:r>
          </a:p>
          <a:p>
            <a:pPr marL="0" indent="0">
              <a:buNone/>
            </a:pPr>
            <a:r>
              <a:rPr lang="en-US" sz="3600" dirty="0"/>
              <a:t>S</a:t>
            </a:r>
            <a:r>
              <a:rPr lang="en-US" sz="3600" dirty="0" smtClean="0"/>
              <a:t>omewhere else, not here in the CRC …</a:t>
            </a:r>
          </a:p>
          <a:p>
            <a:pPr marL="0" indent="0">
              <a:buNone/>
            </a:pPr>
            <a:endParaRPr lang="en-US" b="1" dirty="0" smtClean="0"/>
          </a:p>
          <a:p>
            <a:pPr marL="0" indent="0" algn="ctr">
              <a:buNone/>
            </a:pPr>
            <a:r>
              <a:rPr lang="en-US" sz="3600" b="1" i="1" dirty="0" smtClean="0"/>
              <a:t>Listen to the Voices …</a:t>
            </a:r>
            <a:endParaRPr lang="en-US" sz="3600" b="1" i="1" dirty="0"/>
          </a:p>
        </p:txBody>
      </p:sp>
    </p:spTree>
    <p:extLst>
      <p:ext uri="{BB962C8B-B14F-4D97-AF65-F5344CB8AC3E}">
        <p14:creationId xmlns:p14="http://schemas.microsoft.com/office/powerpoint/2010/main" val="1263190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The Vision</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295400"/>
            <a:ext cx="8229600" cy="5105400"/>
          </a:xfrm>
        </p:spPr>
        <p:txBody>
          <a:bodyPr>
            <a:normAutofit/>
          </a:bodyPr>
          <a:lstStyle/>
          <a:p>
            <a:pPr marL="0" marR="0" indent="0">
              <a:spcBef>
                <a:spcPts val="0"/>
              </a:spcBef>
              <a:spcAft>
                <a:spcPts val="0"/>
              </a:spcAft>
              <a:buNone/>
            </a:pPr>
            <a:r>
              <a:rPr lang="en-US" dirty="0" smtClean="0">
                <a:latin typeface="Verdana"/>
                <a:ea typeface="Calibri"/>
                <a:cs typeface="Calibri"/>
              </a:rPr>
              <a:t>Imagine…</a:t>
            </a:r>
          </a:p>
          <a:p>
            <a:pPr marL="0" marR="0" indent="0">
              <a:spcBef>
                <a:spcPts val="0"/>
              </a:spcBef>
              <a:spcAft>
                <a:spcPts val="0"/>
              </a:spcAft>
              <a:buNone/>
            </a:pPr>
            <a:endParaRPr lang="en-US" sz="1200" dirty="0" smtClean="0">
              <a:latin typeface="Verdana"/>
              <a:ea typeface="Calibri"/>
              <a:cs typeface="Calibri"/>
            </a:endParaRPr>
          </a:p>
          <a:p>
            <a:pPr marL="0" marR="0" indent="0">
              <a:spcBef>
                <a:spcPts val="0"/>
              </a:spcBef>
              <a:spcAft>
                <a:spcPts val="0"/>
              </a:spcAft>
              <a:buNone/>
            </a:pPr>
            <a:r>
              <a:rPr lang="en-US" sz="3000" i="1" dirty="0" smtClean="0">
                <a:latin typeface="Verdana"/>
                <a:ea typeface="Calibri"/>
                <a:cs typeface="Calibri"/>
              </a:rPr>
              <a:t>In ALL Christian Reformed </a:t>
            </a:r>
            <a:r>
              <a:rPr lang="en-US" sz="3000" i="1" dirty="0">
                <a:latin typeface="Verdana"/>
                <a:ea typeface="Calibri"/>
                <a:cs typeface="Calibri"/>
              </a:rPr>
              <a:t>churches </a:t>
            </a:r>
            <a:r>
              <a:rPr lang="en-US" sz="3000" i="1" dirty="0" smtClean="0">
                <a:latin typeface="Verdana"/>
                <a:ea typeface="Calibri"/>
                <a:cs typeface="Calibri"/>
              </a:rPr>
              <a:t>people are free to worship and grow in a </a:t>
            </a:r>
            <a:r>
              <a:rPr lang="en-US" sz="3000" i="1" dirty="0">
                <a:latin typeface="Verdana"/>
                <a:ea typeface="Calibri"/>
                <a:cs typeface="Calibri"/>
              </a:rPr>
              <a:t>safe </a:t>
            </a:r>
            <a:r>
              <a:rPr lang="en-US" sz="3000" i="1" dirty="0" smtClean="0">
                <a:latin typeface="Verdana"/>
                <a:ea typeface="Calibri"/>
                <a:cs typeface="Calibri"/>
              </a:rPr>
              <a:t>place, free from </a:t>
            </a:r>
            <a:r>
              <a:rPr lang="en-US" sz="3000" i="1" dirty="0">
                <a:latin typeface="Verdana"/>
                <a:ea typeface="Calibri"/>
                <a:cs typeface="Calibri"/>
              </a:rPr>
              <a:t>any threat of </a:t>
            </a:r>
            <a:r>
              <a:rPr lang="en-US" sz="3000" i="1" dirty="0" smtClean="0">
                <a:latin typeface="Verdana"/>
                <a:ea typeface="Calibri"/>
                <a:cs typeface="Calibri"/>
              </a:rPr>
              <a:t>abuse.</a:t>
            </a:r>
          </a:p>
          <a:p>
            <a:pPr marL="0" marR="0" indent="0">
              <a:spcBef>
                <a:spcPts val="0"/>
              </a:spcBef>
              <a:spcAft>
                <a:spcPts val="0"/>
              </a:spcAft>
              <a:buNone/>
            </a:pPr>
            <a:endParaRPr lang="en-US" sz="1200" i="1" dirty="0" smtClean="0">
              <a:latin typeface="Verdana"/>
              <a:ea typeface="Calibri"/>
              <a:cs typeface="Calibri"/>
            </a:endParaRPr>
          </a:p>
          <a:p>
            <a:pPr marL="0" marR="0" indent="0">
              <a:spcBef>
                <a:spcPts val="0"/>
              </a:spcBef>
              <a:spcAft>
                <a:spcPts val="0"/>
              </a:spcAft>
              <a:buNone/>
            </a:pPr>
            <a:r>
              <a:rPr lang="en-US" sz="3000" i="1" dirty="0" smtClean="0">
                <a:latin typeface="Verdana"/>
                <a:ea typeface="Calibri"/>
                <a:cs typeface="Calibri"/>
              </a:rPr>
              <a:t>Relationships are open and honest</a:t>
            </a:r>
            <a:r>
              <a:rPr lang="en-US" sz="3000" i="1" smtClean="0">
                <a:latin typeface="Verdana"/>
                <a:ea typeface="Calibri"/>
                <a:cs typeface="Calibri"/>
              </a:rPr>
              <a:t>; the </a:t>
            </a:r>
            <a:r>
              <a:rPr lang="en-US" sz="3000" i="1" dirty="0" smtClean="0">
                <a:latin typeface="Verdana"/>
                <a:ea typeface="Calibri"/>
                <a:cs typeface="Calibri"/>
              </a:rPr>
              <a:t>value of ALL people is honored.</a:t>
            </a:r>
          </a:p>
          <a:p>
            <a:pPr marL="0" marR="0" indent="0">
              <a:spcBef>
                <a:spcPts val="0"/>
              </a:spcBef>
              <a:spcAft>
                <a:spcPts val="0"/>
              </a:spcAft>
              <a:buNone/>
            </a:pPr>
            <a:endParaRPr lang="en-US" sz="1200" i="1" dirty="0">
              <a:latin typeface="Verdana"/>
              <a:ea typeface="Calibri"/>
              <a:cs typeface="Calibri"/>
            </a:endParaRPr>
          </a:p>
          <a:p>
            <a:pPr marL="0" marR="0" indent="0">
              <a:spcBef>
                <a:spcPts val="0"/>
              </a:spcBef>
              <a:spcAft>
                <a:spcPts val="0"/>
              </a:spcAft>
              <a:buNone/>
            </a:pPr>
            <a:r>
              <a:rPr lang="en-US" sz="3000" i="1" dirty="0" smtClean="0">
                <a:latin typeface="Verdana"/>
                <a:ea typeface="Calibri"/>
                <a:cs typeface="Calibri"/>
              </a:rPr>
              <a:t>Where abuse has occurred, the church ALWAYS responds with compassionate justice that fosters healing.</a:t>
            </a:r>
            <a:endParaRPr lang="en-US" sz="3000" i="1" dirty="0">
              <a:effectLst/>
              <a:latin typeface="Arial"/>
              <a:ea typeface="Calibri"/>
              <a:cs typeface="Calibri"/>
            </a:endParaRPr>
          </a:p>
        </p:txBody>
      </p:sp>
    </p:spTree>
    <p:extLst>
      <p:ext uri="{BB962C8B-B14F-4D97-AF65-F5344CB8AC3E}">
        <p14:creationId xmlns:p14="http://schemas.microsoft.com/office/powerpoint/2010/main" val="17008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The Guiding Goals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295400"/>
            <a:ext cx="8229600" cy="5257800"/>
          </a:xfrm>
        </p:spPr>
        <p:txBody>
          <a:bodyPr>
            <a:normAutofit lnSpcReduction="10000"/>
          </a:bodyPr>
          <a:lstStyle/>
          <a:p>
            <a:pPr marL="0" indent="0">
              <a:buNone/>
            </a:pPr>
            <a:r>
              <a:rPr lang="en-US" sz="3600" b="1" i="1" dirty="0" smtClean="0"/>
              <a:t>Safe Church Top 5 </a:t>
            </a:r>
          </a:p>
          <a:p>
            <a:pPr marL="514350" indent="-514350">
              <a:buFont typeface="+mj-lt"/>
              <a:buAutoNum type="arabicPeriod"/>
            </a:pPr>
            <a:r>
              <a:rPr lang="en-US" dirty="0" smtClean="0"/>
              <a:t>Every church abides by a safe </a:t>
            </a:r>
            <a:r>
              <a:rPr lang="en-US" dirty="0"/>
              <a:t>c</a:t>
            </a:r>
            <a:r>
              <a:rPr lang="en-US" dirty="0" smtClean="0"/>
              <a:t>hurch policy</a:t>
            </a:r>
          </a:p>
          <a:p>
            <a:pPr marL="514350" indent="-514350">
              <a:buFont typeface="+mj-lt"/>
              <a:buAutoNum type="arabicPeriod"/>
            </a:pPr>
            <a:r>
              <a:rPr lang="en-US" dirty="0" smtClean="0"/>
              <a:t>Every church uses a safe </a:t>
            </a:r>
            <a:r>
              <a:rPr lang="en-US" dirty="0"/>
              <a:t>c</a:t>
            </a:r>
            <a:r>
              <a:rPr lang="en-US" dirty="0" smtClean="0"/>
              <a:t>hurch curriculum for training children and youth</a:t>
            </a:r>
          </a:p>
          <a:p>
            <a:pPr marL="514350" indent="-514350">
              <a:buFont typeface="+mj-lt"/>
              <a:buAutoNum type="arabicPeriod"/>
            </a:pPr>
            <a:r>
              <a:rPr lang="en-US" dirty="0" smtClean="0"/>
              <a:t>Every church follows approved protocols for responding to church leader misconduct</a:t>
            </a:r>
          </a:p>
          <a:p>
            <a:pPr marL="514350" indent="-514350">
              <a:buFont typeface="+mj-lt"/>
              <a:buAutoNum type="arabicPeriod"/>
            </a:pPr>
            <a:r>
              <a:rPr lang="en-US" dirty="0" smtClean="0"/>
              <a:t>Issues of abuse can be freely discussed without shame</a:t>
            </a:r>
          </a:p>
          <a:p>
            <a:pPr marL="514350" indent="-514350">
              <a:buFont typeface="+mj-lt"/>
              <a:buAutoNum type="arabicPeriod"/>
            </a:pPr>
            <a:r>
              <a:rPr lang="en-US" dirty="0" smtClean="0"/>
              <a:t>Leadership at all levels is committed to safe </a:t>
            </a:r>
            <a:r>
              <a:rPr lang="en-US" dirty="0"/>
              <a:t>c</a:t>
            </a:r>
            <a:r>
              <a:rPr lang="en-US" dirty="0" smtClean="0"/>
              <a:t>hurch </a:t>
            </a:r>
            <a:r>
              <a:rPr lang="en-US" dirty="0"/>
              <a:t>m</a:t>
            </a:r>
            <a:r>
              <a:rPr lang="en-US" dirty="0" smtClean="0"/>
              <a:t>inistry (support safe </a:t>
            </a:r>
            <a:r>
              <a:rPr lang="en-US" dirty="0"/>
              <a:t>c</a:t>
            </a:r>
            <a:r>
              <a:rPr lang="en-US" dirty="0" smtClean="0"/>
              <a:t>hurch </a:t>
            </a:r>
            <a:r>
              <a:rPr lang="en-US" dirty="0"/>
              <a:t>t</a:t>
            </a:r>
            <a:r>
              <a:rPr lang="en-US" dirty="0" smtClean="0"/>
              <a:t>eams)</a:t>
            </a:r>
          </a:p>
          <a:p>
            <a:pPr marL="0" indent="0">
              <a:buNone/>
            </a:pPr>
            <a:endParaRPr lang="en-US" sz="2600" dirty="0"/>
          </a:p>
        </p:txBody>
      </p:sp>
    </p:spTree>
    <p:extLst>
      <p:ext uri="{BB962C8B-B14F-4D97-AF65-F5344CB8AC3E}">
        <p14:creationId xmlns:p14="http://schemas.microsoft.com/office/powerpoint/2010/main" val="2421321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sz="4000" b="1" dirty="0" smtClean="0">
                <a:latin typeface="Verdana" pitchFamily="34" charset="0"/>
                <a:ea typeface="Verdana" pitchFamily="34" charset="0"/>
                <a:cs typeface="Verdana" pitchFamily="34" charset="0"/>
              </a:rPr>
              <a:t>Prevention Strategy #1 - Policy</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219200"/>
            <a:ext cx="8229600" cy="5334000"/>
          </a:xfrm>
        </p:spPr>
        <p:txBody>
          <a:bodyPr>
            <a:normAutofit lnSpcReduction="10000"/>
          </a:bodyPr>
          <a:lstStyle/>
          <a:p>
            <a:pPr marL="0" indent="0">
              <a:buNone/>
            </a:pPr>
            <a:r>
              <a:rPr lang="en-US" sz="3500" b="1" dirty="0" smtClean="0"/>
              <a:t>Policy must be developed</a:t>
            </a:r>
          </a:p>
          <a:p>
            <a:pPr lvl="1">
              <a:buFont typeface="Arial" pitchFamily="34" charset="0"/>
              <a:buChar char="•"/>
            </a:pPr>
            <a:r>
              <a:rPr lang="en-US" sz="3000" dirty="0" smtClean="0"/>
              <a:t>Input from key stakeholders</a:t>
            </a:r>
          </a:p>
          <a:p>
            <a:pPr lvl="1">
              <a:buFont typeface="Arial" pitchFamily="34" charset="0"/>
              <a:buChar char="•"/>
            </a:pPr>
            <a:r>
              <a:rPr lang="en-US" sz="3000" dirty="0" smtClean="0"/>
              <a:t>Uniquely fits church situation and programs</a:t>
            </a:r>
          </a:p>
          <a:p>
            <a:pPr marL="0" lvl="0" indent="0">
              <a:buNone/>
            </a:pPr>
            <a:r>
              <a:rPr lang="en-US" sz="3500" b="1" dirty="0" smtClean="0">
                <a:solidFill>
                  <a:prstClr val="black"/>
                </a:solidFill>
              </a:rPr>
              <a:t>Policy must be followed </a:t>
            </a:r>
          </a:p>
          <a:p>
            <a:pPr lvl="1">
              <a:buFont typeface="Arial" pitchFamily="34" charset="0"/>
              <a:buChar char="•"/>
            </a:pPr>
            <a:r>
              <a:rPr lang="en-US" sz="3000" dirty="0" smtClean="0">
                <a:solidFill>
                  <a:prstClr val="black"/>
                </a:solidFill>
              </a:rPr>
              <a:t>Screening </a:t>
            </a:r>
            <a:r>
              <a:rPr lang="en-US" sz="3000" dirty="0">
                <a:solidFill>
                  <a:prstClr val="black"/>
                </a:solidFill>
              </a:rPr>
              <a:t>– </a:t>
            </a:r>
            <a:r>
              <a:rPr lang="en-US" sz="3000" dirty="0" smtClean="0">
                <a:solidFill>
                  <a:prstClr val="black"/>
                </a:solidFill>
              </a:rPr>
              <a:t>application</a:t>
            </a:r>
            <a:r>
              <a:rPr lang="en-US" sz="3000" dirty="0">
                <a:solidFill>
                  <a:prstClr val="black"/>
                </a:solidFill>
              </a:rPr>
              <a:t>, </a:t>
            </a:r>
            <a:r>
              <a:rPr lang="en-US" sz="3000" dirty="0" smtClean="0">
                <a:solidFill>
                  <a:prstClr val="black"/>
                </a:solidFill>
              </a:rPr>
              <a:t>interview</a:t>
            </a:r>
            <a:r>
              <a:rPr lang="en-US" sz="3000" dirty="0">
                <a:solidFill>
                  <a:prstClr val="black"/>
                </a:solidFill>
              </a:rPr>
              <a:t>, </a:t>
            </a:r>
            <a:r>
              <a:rPr lang="en-US" sz="3000" dirty="0" smtClean="0">
                <a:solidFill>
                  <a:prstClr val="black"/>
                </a:solidFill>
              </a:rPr>
              <a:t>time </a:t>
            </a:r>
            <a:r>
              <a:rPr lang="en-US" sz="3000" dirty="0">
                <a:solidFill>
                  <a:prstClr val="black"/>
                </a:solidFill>
              </a:rPr>
              <a:t>at </a:t>
            </a:r>
            <a:r>
              <a:rPr lang="en-US" sz="3000" dirty="0" smtClean="0">
                <a:solidFill>
                  <a:prstClr val="black"/>
                </a:solidFill>
              </a:rPr>
              <a:t>church</a:t>
            </a:r>
            <a:r>
              <a:rPr lang="en-US" sz="3000" dirty="0">
                <a:solidFill>
                  <a:prstClr val="black"/>
                </a:solidFill>
              </a:rPr>
              <a:t>, r</a:t>
            </a:r>
            <a:r>
              <a:rPr lang="en-US" sz="3000" dirty="0" smtClean="0">
                <a:solidFill>
                  <a:prstClr val="black"/>
                </a:solidFill>
              </a:rPr>
              <a:t>eferences, criminal background </a:t>
            </a:r>
            <a:r>
              <a:rPr lang="en-US" sz="3000" dirty="0">
                <a:solidFill>
                  <a:prstClr val="black"/>
                </a:solidFill>
              </a:rPr>
              <a:t>c</a:t>
            </a:r>
            <a:r>
              <a:rPr lang="en-US" sz="3000" dirty="0" smtClean="0">
                <a:solidFill>
                  <a:prstClr val="black"/>
                </a:solidFill>
              </a:rPr>
              <a:t>heck</a:t>
            </a:r>
            <a:endParaRPr lang="en-US" sz="3000" dirty="0">
              <a:solidFill>
                <a:prstClr val="black"/>
              </a:solidFill>
            </a:endParaRPr>
          </a:p>
          <a:p>
            <a:pPr lvl="1">
              <a:buFont typeface="Arial" pitchFamily="34" charset="0"/>
              <a:buChar char="•"/>
            </a:pPr>
            <a:r>
              <a:rPr lang="en-US" sz="3000" dirty="0">
                <a:solidFill>
                  <a:prstClr val="black"/>
                </a:solidFill>
              </a:rPr>
              <a:t>Supervision and </a:t>
            </a:r>
            <a:r>
              <a:rPr lang="en-US" sz="3000" dirty="0" smtClean="0">
                <a:solidFill>
                  <a:prstClr val="black"/>
                </a:solidFill>
              </a:rPr>
              <a:t>accountability </a:t>
            </a:r>
            <a:endParaRPr lang="en-US" sz="3000" dirty="0">
              <a:solidFill>
                <a:prstClr val="black"/>
              </a:solidFill>
            </a:endParaRPr>
          </a:p>
          <a:p>
            <a:pPr marL="0" lvl="0" indent="0">
              <a:buNone/>
            </a:pPr>
            <a:r>
              <a:rPr lang="en-US" sz="3500" b="1" dirty="0" smtClean="0">
                <a:solidFill>
                  <a:prstClr val="black"/>
                </a:solidFill>
              </a:rPr>
              <a:t>Policy must be maintained</a:t>
            </a:r>
            <a:endParaRPr lang="en-US" sz="3500" b="1" dirty="0">
              <a:solidFill>
                <a:prstClr val="black"/>
              </a:solidFill>
            </a:endParaRPr>
          </a:p>
          <a:p>
            <a:pPr lvl="1">
              <a:buFont typeface="Arial" pitchFamily="34" charset="0"/>
              <a:buChar char="•"/>
            </a:pPr>
            <a:r>
              <a:rPr lang="en-US" sz="3000" dirty="0">
                <a:solidFill>
                  <a:prstClr val="black"/>
                </a:solidFill>
              </a:rPr>
              <a:t>Regular </a:t>
            </a:r>
            <a:r>
              <a:rPr lang="en-US" sz="3000" dirty="0" smtClean="0">
                <a:solidFill>
                  <a:prstClr val="black"/>
                </a:solidFill>
              </a:rPr>
              <a:t>review </a:t>
            </a:r>
            <a:r>
              <a:rPr lang="en-US" sz="3000" dirty="0">
                <a:solidFill>
                  <a:prstClr val="black"/>
                </a:solidFill>
              </a:rPr>
              <a:t>– </a:t>
            </a:r>
            <a:r>
              <a:rPr lang="en-US" sz="3000" dirty="0" smtClean="0">
                <a:solidFill>
                  <a:prstClr val="black"/>
                </a:solidFill>
              </a:rPr>
              <a:t>committee</a:t>
            </a:r>
            <a:r>
              <a:rPr lang="en-US" sz="3000" dirty="0">
                <a:solidFill>
                  <a:prstClr val="black"/>
                </a:solidFill>
              </a:rPr>
              <a:t>, </a:t>
            </a:r>
            <a:r>
              <a:rPr lang="en-US" sz="3000" dirty="0" smtClean="0">
                <a:solidFill>
                  <a:prstClr val="black"/>
                </a:solidFill>
              </a:rPr>
              <a:t>legal</a:t>
            </a:r>
            <a:r>
              <a:rPr lang="en-US" sz="3000" dirty="0">
                <a:solidFill>
                  <a:prstClr val="black"/>
                </a:solidFill>
              </a:rPr>
              <a:t>, </a:t>
            </a:r>
            <a:r>
              <a:rPr lang="en-US" sz="3000" dirty="0" smtClean="0">
                <a:solidFill>
                  <a:prstClr val="black"/>
                </a:solidFill>
              </a:rPr>
              <a:t>insurance</a:t>
            </a:r>
            <a:endParaRPr lang="en-US" sz="3000" dirty="0">
              <a:solidFill>
                <a:prstClr val="black"/>
              </a:solidFill>
            </a:endParaRPr>
          </a:p>
          <a:p>
            <a:pPr lvl="1">
              <a:buFont typeface="Arial" pitchFamily="34" charset="0"/>
              <a:buChar char="•"/>
            </a:pPr>
            <a:r>
              <a:rPr lang="en-US" sz="3000" dirty="0">
                <a:solidFill>
                  <a:prstClr val="black"/>
                </a:solidFill>
              </a:rPr>
              <a:t>Annual </a:t>
            </a:r>
            <a:r>
              <a:rPr lang="en-US" sz="3000" dirty="0" smtClean="0">
                <a:solidFill>
                  <a:prstClr val="black"/>
                </a:solidFill>
              </a:rPr>
              <a:t>training</a:t>
            </a:r>
            <a:endParaRPr lang="en-US" sz="3000" dirty="0">
              <a:solidFill>
                <a:prstClr val="black"/>
              </a:solidFill>
            </a:endParaRPr>
          </a:p>
        </p:txBody>
      </p:sp>
    </p:spTree>
    <p:extLst>
      <p:ext uri="{BB962C8B-B14F-4D97-AF65-F5344CB8AC3E}">
        <p14:creationId xmlns:p14="http://schemas.microsoft.com/office/powerpoint/2010/main" val="3145969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1657350" y="211138"/>
          <a:ext cx="5892800" cy="6508750"/>
        </p:xfrm>
        <a:graphic>
          <a:graphicData uri="http://schemas.openxmlformats.org/presentationml/2006/ole">
            <mc:AlternateContent xmlns:mc="http://schemas.openxmlformats.org/markup-compatibility/2006">
              <mc:Choice xmlns:v="urn:schemas-microsoft-com:vml" Requires="v">
                <p:oleObj spid="_x0000_s1087" name="Chart" r:id="rId4" imgW="7763372" imgH="8572862" progId="MSGraph.Chart.8">
                  <p:embed/>
                </p:oleObj>
              </mc:Choice>
              <mc:Fallback>
                <p:oleObj name="Chart" r:id="rId4" imgW="7763372" imgH="8572862"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211138"/>
                        <a:ext cx="5892800" cy="65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59" name="Text Box 3"/>
          <p:cNvSpPr txBox="1">
            <a:spLocks noChangeArrowheads="1"/>
          </p:cNvSpPr>
          <p:nvPr/>
        </p:nvSpPr>
        <p:spPr bwMode="auto">
          <a:xfrm>
            <a:off x="4343400" y="292250"/>
            <a:ext cx="2500745" cy="707886"/>
          </a:xfrm>
          <a:prstGeom prst="rect">
            <a:avLst/>
          </a:prstGeom>
          <a:noFill/>
          <a:ln>
            <a:noFill/>
          </a:ln>
          <a:effectLst>
            <a:outerShdw dist="35921" dir="2700000" sy="50000" kx="2115830" algn="bl" rotWithShape="0">
              <a:srgbClr val="C0C0C0"/>
            </a:outerShdw>
          </a:effectLst>
          <a:extLst>
            <a:ext uri="{909E8E84-426E-40DD-AFC4-6F175D3DCCD1}">
              <a14:hiddenFill xmlns:a14="http://schemas.microsoft.com/office/drawing/2010/mai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91240B29-F687-4F45-9708-019B960494DF}">
              <a14:hiddenLine xmlns:a14="http://schemas.microsoft.com/office/drawing/2010/main" w="12700">
                <a:solidFill>
                  <a:srgbClr val="EAEAEA"/>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dirty="0" smtClean="0">
                <a:solidFill>
                  <a:prstClr val="black"/>
                </a:solidFill>
                <a:latin typeface="Verdana" pitchFamily="34" charset="0"/>
                <a:ea typeface="Verdana" pitchFamily="34" charset="0"/>
                <a:cs typeface="Verdana" pitchFamily="34" charset="0"/>
              </a:rPr>
              <a:t>Stranger/Other </a:t>
            </a:r>
            <a:r>
              <a:rPr lang="en-US" sz="2000" b="1" dirty="0">
                <a:solidFill>
                  <a:prstClr val="black"/>
                </a:solidFill>
                <a:latin typeface="Verdana" pitchFamily="34" charset="0"/>
                <a:ea typeface="Verdana" pitchFamily="34" charset="0"/>
                <a:cs typeface="Verdana" pitchFamily="34" charset="0"/>
              </a:rPr>
              <a:t>3%</a:t>
            </a:r>
          </a:p>
        </p:txBody>
      </p:sp>
      <p:sp>
        <p:nvSpPr>
          <p:cNvPr id="19460" name="Text Box 4"/>
          <p:cNvSpPr txBox="1">
            <a:spLocks noChangeArrowheads="1"/>
          </p:cNvSpPr>
          <p:nvPr/>
        </p:nvSpPr>
        <p:spPr bwMode="auto">
          <a:xfrm>
            <a:off x="1066800" y="1752600"/>
            <a:ext cx="1371600" cy="707886"/>
          </a:xfrm>
          <a:prstGeom prst="rect">
            <a:avLst/>
          </a:prstGeom>
          <a:noFill/>
          <a:ln>
            <a:noFill/>
          </a:ln>
          <a:effectLst>
            <a:outerShdw dist="35921" dir="2700000" sy="50000" kx="2115830" algn="bl" rotWithShape="0">
              <a:srgbClr val="C0C0C0"/>
            </a:outerShdw>
          </a:effectLst>
          <a:extLst>
            <a:ext uri="{909E8E84-426E-40DD-AFC4-6F175D3DCCD1}">
              <a14:hiddenFill xmlns:a14="http://schemas.microsoft.com/office/drawing/2010/mai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91240B29-F687-4F45-9708-019B960494DF}">
              <a14:hiddenLine xmlns:a14="http://schemas.microsoft.com/office/drawing/2010/main" w="12700">
                <a:solidFill>
                  <a:srgbClr val="EAEAEA"/>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dirty="0">
                <a:solidFill>
                  <a:prstClr val="black"/>
                </a:solidFill>
                <a:latin typeface="Verdana" pitchFamily="34" charset="0"/>
                <a:ea typeface="Verdana" pitchFamily="34" charset="0"/>
                <a:cs typeface="Verdana" pitchFamily="34" charset="0"/>
              </a:rPr>
              <a:t>School   4%</a:t>
            </a:r>
          </a:p>
        </p:txBody>
      </p:sp>
      <p:sp>
        <p:nvSpPr>
          <p:cNvPr id="19461" name="Text Box 5"/>
          <p:cNvSpPr txBox="1">
            <a:spLocks noChangeArrowheads="1"/>
          </p:cNvSpPr>
          <p:nvPr/>
        </p:nvSpPr>
        <p:spPr bwMode="auto">
          <a:xfrm>
            <a:off x="1447800" y="866001"/>
            <a:ext cx="1676400" cy="707886"/>
          </a:xfrm>
          <a:prstGeom prst="rect">
            <a:avLst/>
          </a:prstGeom>
          <a:noFill/>
          <a:ln>
            <a:noFill/>
          </a:ln>
          <a:effectLst>
            <a:outerShdw dist="35921" dir="2700000" sy="50000" kx="2115830" algn="bl" rotWithShape="0">
              <a:srgbClr val="C0C0C0"/>
            </a:outerShdw>
          </a:effectLst>
          <a:extLst>
            <a:ext uri="{909E8E84-426E-40DD-AFC4-6F175D3DCCD1}">
              <a14:hiddenFill xmlns:a14="http://schemas.microsoft.com/office/drawing/2010/mai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91240B29-F687-4F45-9708-019B960494DF}">
              <a14:hiddenLine xmlns:a14="http://schemas.microsoft.com/office/drawing/2010/main" w="12700">
                <a:solidFill>
                  <a:srgbClr val="EAEAEA"/>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dirty="0">
                <a:solidFill>
                  <a:prstClr val="black"/>
                </a:solidFill>
                <a:latin typeface="Verdana" pitchFamily="34" charset="0"/>
                <a:ea typeface="Verdana" pitchFamily="34" charset="0"/>
                <a:cs typeface="Verdana" pitchFamily="34" charset="0"/>
              </a:rPr>
              <a:t>Church  4%</a:t>
            </a:r>
          </a:p>
        </p:txBody>
      </p:sp>
      <p:sp>
        <p:nvSpPr>
          <p:cNvPr id="19462" name="Text Box 6"/>
          <p:cNvSpPr txBox="1">
            <a:spLocks noChangeArrowheads="1"/>
          </p:cNvSpPr>
          <p:nvPr/>
        </p:nvSpPr>
        <p:spPr bwMode="auto">
          <a:xfrm>
            <a:off x="2438400" y="292250"/>
            <a:ext cx="2057400" cy="707886"/>
          </a:xfrm>
          <a:prstGeom prst="rect">
            <a:avLst/>
          </a:prstGeom>
          <a:noFill/>
          <a:ln>
            <a:noFill/>
          </a:ln>
          <a:effectLst>
            <a:outerShdw dist="35921" dir="2700000" sy="50000" kx="2115830" algn="bl" rotWithShape="0">
              <a:srgbClr val="C0C0C0"/>
            </a:outerShdw>
          </a:effectLst>
          <a:extLst>
            <a:ext uri="{909E8E84-426E-40DD-AFC4-6F175D3DCCD1}">
              <a14:hiddenFill xmlns:a14="http://schemas.microsoft.com/office/drawing/2010/mai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91240B29-F687-4F45-9708-019B960494DF}">
              <a14:hiddenLine xmlns:a14="http://schemas.microsoft.com/office/drawing/2010/main" w="12700">
                <a:solidFill>
                  <a:srgbClr val="EAEAEA"/>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dirty="0">
                <a:solidFill>
                  <a:prstClr val="black"/>
                </a:solidFill>
                <a:latin typeface="Verdana" pitchFamily="34" charset="0"/>
                <a:ea typeface="Verdana" pitchFamily="34" charset="0"/>
                <a:cs typeface="Verdana" pitchFamily="34" charset="0"/>
              </a:rPr>
              <a:t>Community  4%</a:t>
            </a:r>
          </a:p>
        </p:txBody>
      </p:sp>
      <p:sp>
        <p:nvSpPr>
          <p:cNvPr id="19464" name="Rectangle 8"/>
          <p:cNvSpPr>
            <a:spLocks noChangeArrowheads="1"/>
          </p:cNvSpPr>
          <p:nvPr/>
        </p:nvSpPr>
        <p:spPr bwMode="auto">
          <a:xfrm>
            <a:off x="6580909" y="789057"/>
            <a:ext cx="2563091" cy="1569660"/>
          </a:xfrm>
          <a:prstGeom prst="rect">
            <a:avLst/>
          </a:prstGeom>
          <a:noFill/>
          <a:ln>
            <a:noFill/>
          </a:ln>
          <a:effectLst>
            <a:outerShdw dist="35921" dir="2700000" sy="50000" kx="2115830" algn="bl" rotWithShape="0">
              <a:srgbClr val="C0C0C0"/>
            </a:outerShdw>
          </a:effectLst>
          <a:extLst>
            <a:ext uri="{909E8E84-426E-40DD-AFC4-6F175D3DCCD1}">
              <a14:hiddenFill xmlns:a14="http://schemas.microsoft.com/office/drawing/2010/mai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91240B29-F687-4F45-9708-019B960494DF}">
              <a14:hiddenLine xmlns:a14="http://schemas.microsoft.com/office/drawing/2010/main" w="12700">
                <a:solidFill>
                  <a:srgbClr val="EAEAEA"/>
                </a:solidFill>
                <a:miter lim="800000"/>
                <a:headEnd/>
                <a:tailEnd/>
              </a14:hiddenLine>
            </a:ext>
          </a:extLst>
        </p:spPr>
        <p:txBody>
          <a:bodyPr wrap="square">
            <a:spAutoFit/>
          </a:bodyPr>
          <a:lstStyle/>
          <a:p>
            <a:pPr>
              <a:spcBef>
                <a:spcPct val="50000"/>
              </a:spcBef>
            </a:pPr>
            <a:r>
              <a:rPr lang="en-US" sz="3200" b="1" dirty="0">
                <a:solidFill>
                  <a:prstClr val="black"/>
                </a:solidFill>
                <a:latin typeface="Verdana" pitchFamily="34" charset="0"/>
                <a:ea typeface="Verdana" pitchFamily="34" charset="0"/>
                <a:cs typeface="Verdana" pitchFamily="34" charset="0"/>
              </a:rPr>
              <a:t>Abuse at Home  85%</a:t>
            </a:r>
          </a:p>
        </p:txBody>
      </p:sp>
      <p:sp>
        <p:nvSpPr>
          <p:cNvPr id="19466" name="Line 10"/>
          <p:cNvSpPr>
            <a:spLocks noChangeShapeType="1"/>
          </p:cNvSpPr>
          <p:nvPr/>
        </p:nvSpPr>
        <p:spPr bwMode="auto">
          <a:xfrm flipH="1">
            <a:off x="6400800" y="1752600"/>
            <a:ext cx="304800" cy="304800"/>
          </a:xfrm>
          <a:prstGeom prst="line">
            <a:avLst/>
          </a:prstGeom>
          <a:noFill/>
          <a:ln w="12700">
            <a:solidFill>
              <a:srgbClr val="EAEAEA"/>
            </a:solidFill>
            <a:round/>
            <a:headEnd/>
            <a:tailEnd/>
          </a:ln>
          <a:effectLst>
            <a:outerShdw dist="35921" dir="2700000" sy="50000" kx="2115830" algn="bl" rotWithShape="0">
              <a:srgbClr val="C0C0C0"/>
            </a:outerShdw>
          </a:effectLst>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2" name="TextBox 1"/>
          <p:cNvSpPr txBox="1"/>
          <p:nvPr/>
        </p:nvSpPr>
        <p:spPr>
          <a:xfrm>
            <a:off x="457200" y="4953000"/>
            <a:ext cx="8305800" cy="707886"/>
          </a:xfrm>
          <a:prstGeom prst="rect">
            <a:avLst/>
          </a:prstGeom>
          <a:noFill/>
        </p:spPr>
        <p:txBody>
          <a:bodyPr wrap="square" rtlCol="0">
            <a:spAutoFit/>
          </a:bodyPr>
          <a:lstStyle/>
          <a:p>
            <a:pPr algn="ctr"/>
            <a:r>
              <a:rPr lang="en-US" sz="2000" b="1" dirty="0">
                <a:solidFill>
                  <a:prstClr val="black"/>
                </a:solidFill>
                <a:latin typeface="Verdana" pitchFamily="34" charset="0"/>
                <a:ea typeface="Verdana" pitchFamily="34" charset="0"/>
                <a:cs typeface="Verdana" pitchFamily="34" charset="0"/>
              </a:rPr>
              <a:t>According to survey by Calvin College Social Research Center – Abuse in the CRC – Published 1992</a:t>
            </a:r>
          </a:p>
        </p:txBody>
      </p:sp>
    </p:spTree>
    <p:extLst>
      <p:ext uri="{BB962C8B-B14F-4D97-AF65-F5344CB8AC3E}">
        <p14:creationId xmlns:p14="http://schemas.microsoft.com/office/powerpoint/2010/main" val="1898451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rmAutofit fontScale="90000"/>
          </a:bodyPr>
          <a:lstStyle/>
          <a:p>
            <a:r>
              <a:rPr lang="en-US" b="1" dirty="0" smtClean="0">
                <a:latin typeface="Verdana" pitchFamily="34" charset="0"/>
                <a:ea typeface="Verdana" pitchFamily="34" charset="0"/>
                <a:cs typeface="Verdana" pitchFamily="34" charset="0"/>
              </a:rPr>
              <a:t>Prevention Strategy #2 – Education &amp; Awareness</a:t>
            </a:r>
            <a:endParaRPr lang="en-US" b="1" dirty="0">
              <a:latin typeface="Verdana" pitchFamily="34" charset="0"/>
              <a:ea typeface="Verdana" pitchFamily="34" charset="0"/>
              <a:cs typeface="Verdana"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86000"/>
            <a:ext cx="3810000" cy="3810000"/>
          </a:xfrm>
        </p:spPr>
      </p:pic>
      <p:sp>
        <p:nvSpPr>
          <p:cNvPr id="5" name="TextBox 4"/>
          <p:cNvSpPr txBox="1"/>
          <p:nvPr/>
        </p:nvSpPr>
        <p:spPr>
          <a:xfrm>
            <a:off x="4495800" y="2286000"/>
            <a:ext cx="4267200" cy="3600986"/>
          </a:xfrm>
          <a:prstGeom prst="rect">
            <a:avLst/>
          </a:prstGeom>
          <a:noFill/>
        </p:spPr>
        <p:txBody>
          <a:bodyPr wrap="square" rtlCol="0">
            <a:spAutoFit/>
          </a:bodyPr>
          <a:lstStyle/>
          <a:p>
            <a:pPr algn="ctr"/>
            <a:r>
              <a:rPr lang="en-US" sz="3600" b="1" dirty="0" smtClean="0"/>
              <a:t>Circle of Grace</a:t>
            </a:r>
          </a:p>
          <a:p>
            <a:endParaRPr lang="en-US" sz="3200" b="1" dirty="0"/>
          </a:p>
          <a:p>
            <a:r>
              <a:rPr lang="en-US" sz="3200" dirty="0" smtClean="0"/>
              <a:t>A program that equips children and youth to participate in a safe environment for themselves and others.</a:t>
            </a:r>
            <a:endParaRPr lang="en-US" sz="3200" dirty="0"/>
          </a:p>
        </p:txBody>
      </p:sp>
    </p:spTree>
    <p:extLst>
      <p:ext uri="{BB962C8B-B14F-4D97-AF65-F5344CB8AC3E}">
        <p14:creationId xmlns:p14="http://schemas.microsoft.com/office/powerpoint/2010/main" val="60462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Verdana" pitchFamily="34" charset="0"/>
                <a:ea typeface="Verdana" pitchFamily="34" charset="0"/>
                <a:cs typeface="Verdana" pitchFamily="34" charset="0"/>
              </a:rPr>
              <a:t>Structure Supports Vision</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108775"/>
            <a:ext cx="3725016" cy="4444425"/>
          </a:xfrm>
        </p:spPr>
        <p:txBody>
          <a:bodyPr>
            <a:normAutofit/>
          </a:bodyPr>
          <a:lstStyle/>
          <a:p>
            <a:pPr marL="0" indent="0">
              <a:buNone/>
            </a:pPr>
            <a:endParaRPr lang="en-US" sz="1000" b="1" dirty="0" smtClean="0"/>
          </a:p>
          <a:p>
            <a:pPr marL="0" indent="0">
              <a:buNone/>
            </a:pPr>
            <a:r>
              <a:rPr lang="en-US" b="1" dirty="0" smtClean="0"/>
              <a:t>Each Team: </a:t>
            </a:r>
            <a:br>
              <a:rPr lang="en-US" b="1" dirty="0" smtClean="0"/>
            </a:br>
            <a:r>
              <a:rPr lang="en-US" dirty="0" smtClean="0"/>
              <a:t>A safe </a:t>
            </a:r>
            <a:r>
              <a:rPr lang="en-US" dirty="0"/>
              <a:t>c</a:t>
            </a:r>
            <a:r>
              <a:rPr lang="en-US" dirty="0" smtClean="0"/>
              <a:t>hurch rep from each church</a:t>
            </a:r>
          </a:p>
          <a:p>
            <a:pPr marL="0" indent="0">
              <a:buNone/>
            </a:pPr>
            <a:endParaRPr lang="en-US" sz="1000" dirty="0" smtClean="0"/>
          </a:p>
          <a:p>
            <a:pPr marL="0" indent="0">
              <a:buNone/>
            </a:pPr>
            <a:r>
              <a:rPr lang="en-US" b="1" dirty="0" smtClean="0"/>
              <a:t>Each Church:</a:t>
            </a:r>
            <a:r>
              <a:rPr lang="en-US" dirty="0" smtClean="0"/>
              <a:t> </a:t>
            </a:r>
            <a:br>
              <a:rPr lang="en-US" dirty="0" smtClean="0"/>
            </a:br>
            <a:r>
              <a:rPr lang="en-US" dirty="0" smtClean="0"/>
              <a:t>A safe </a:t>
            </a:r>
            <a:r>
              <a:rPr lang="en-US" dirty="0"/>
              <a:t>c</a:t>
            </a:r>
            <a:r>
              <a:rPr lang="en-US" dirty="0" smtClean="0"/>
              <a:t>hurch committee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357" y="2108775"/>
            <a:ext cx="5214207" cy="3911025"/>
          </a:xfrm>
          <a:prstGeom prst="rect">
            <a:avLst/>
          </a:prstGeom>
        </p:spPr>
      </p:pic>
      <p:sp>
        <p:nvSpPr>
          <p:cNvPr id="5" name="TextBox 4"/>
          <p:cNvSpPr txBox="1"/>
          <p:nvPr/>
        </p:nvSpPr>
        <p:spPr>
          <a:xfrm>
            <a:off x="422564" y="1524000"/>
            <a:ext cx="8382000" cy="584775"/>
          </a:xfrm>
          <a:prstGeom prst="rect">
            <a:avLst/>
          </a:prstGeom>
          <a:noFill/>
        </p:spPr>
        <p:txBody>
          <a:bodyPr wrap="square" rtlCol="0">
            <a:spAutoFit/>
          </a:bodyPr>
          <a:lstStyle/>
          <a:p>
            <a:r>
              <a:rPr lang="en-US" sz="3200" b="1" dirty="0" smtClean="0">
                <a:solidFill>
                  <a:prstClr val="black"/>
                </a:solidFill>
              </a:rPr>
              <a:t>Each Classis or Region: </a:t>
            </a:r>
            <a:r>
              <a:rPr lang="en-US" sz="3200" dirty="0" smtClean="0">
                <a:solidFill>
                  <a:prstClr val="black"/>
                </a:solidFill>
              </a:rPr>
              <a:t>A safe </a:t>
            </a:r>
            <a:r>
              <a:rPr lang="en-US" sz="3200" dirty="0">
                <a:solidFill>
                  <a:prstClr val="black"/>
                </a:solidFill>
              </a:rPr>
              <a:t>c</a:t>
            </a:r>
            <a:r>
              <a:rPr lang="en-US" sz="3200" dirty="0" smtClean="0">
                <a:solidFill>
                  <a:prstClr val="black"/>
                </a:solidFill>
              </a:rPr>
              <a:t>hurch </a:t>
            </a:r>
            <a:r>
              <a:rPr lang="en-US" sz="3200" dirty="0">
                <a:solidFill>
                  <a:prstClr val="black"/>
                </a:solidFill>
              </a:rPr>
              <a:t>t</a:t>
            </a:r>
            <a:r>
              <a:rPr lang="en-US" sz="3200" dirty="0" smtClean="0">
                <a:solidFill>
                  <a:prstClr val="black"/>
                </a:solidFill>
              </a:rPr>
              <a:t>eam</a:t>
            </a:r>
            <a:endParaRPr lang="en-US" sz="3200" dirty="0">
              <a:solidFill>
                <a:prstClr val="black"/>
              </a:solidFill>
            </a:endParaRPr>
          </a:p>
        </p:txBody>
      </p:sp>
    </p:spTree>
    <p:extLst>
      <p:ext uri="{BB962C8B-B14F-4D97-AF65-F5344CB8AC3E}">
        <p14:creationId xmlns:p14="http://schemas.microsoft.com/office/powerpoint/2010/main" val="1455697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GR-DEPT\PMA\Safe Church Ministry\Team Training\2013 New SCT Training Notebook\Safe Church Structure &amp; Mandates - PP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2466"/>
            <a:ext cx="5275109" cy="6825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1811732"/>
            <a:ext cx="2438400" cy="2062103"/>
          </a:xfrm>
          <a:prstGeom prst="rect">
            <a:avLst/>
          </a:prstGeom>
          <a:noFill/>
        </p:spPr>
        <p:txBody>
          <a:bodyPr wrap="square" rtlCol="0">
            <a:spAutoFit/>
          </a:bodyPr>
          <a:lstStyle/>
          <a:p>
            <a:r>
              <a:rPr lang="en-US" sz="3200" dirty="0" smtClean="0">
                <a:latin typeface="Verdana" pitchFamily="34" charset="0"/>
                <a:ea typeface="Verdana" pitchFamily="34" charset="0"/>
                <a:cs typeface="Verdana" pitchFamily="34" charset="0"/>
              </a:rPr>
              <a:t>Safe </a:t>
            </a:r>
          </a:p>
          <a:p>
            <a:r>
              <a:rPr lang="en-US" sz="3200" dirty="0" smtClean="0">
                <a:latin typeface="Verdana" pitchFamily="34" charset="0"/>
                <a:ea typeface="Verdana" pitchFamily="34" charset="0"/>
                <a:cs typeface="Verdana" pitchFamily="34" charset="0"/>
              </a:rPr>
              <a:t>Church </a:t>
            </a:r>
            <a:r>
              <a:rPr lang="en-US" sz="3200" dirty="0">
                <a:latin typeface="Verdana" pitchFamily="34" charset="0"/>
                <a:ea typeface="Verdana" pitchFamily="34" charset="0"/>
                <a:cs typeface="Verdana" pitchFamily="34" charset="0"/>
              </a:rPr>
              <a:t>T</a:t>
            </a:r>
            <a:r>
              <a:rPr lang="en-US" sz="3200" dirty="0" smtClean="0">
                <a:latin typeface="Verdana" pitchFamily="34" charset="0"/>
                <a:ea typeface="Verdana" pitchFamily="34" charset="0"/>
                <a:cs typeface="Verdana" pitchFamily="34" charset="0"/>
              </a:rPr>
              <a:t>eam</a:t>
            </a:r>
          </a:p>
          <a:p>
            <a:r>
              <a:rPr lang="en-US" sz="3200" b="1" dirty="0" smtClean="0">
                <a:latin typeface="Verdana" pitchFamily="34" charset="0"/>
                <a:ea typeface="Verdana" pitchFamily="34" charset="0"/>
                <a:cs typeface="Verdana" pitchFamily="34" charset="0"/>
              </a:rPr>
              <a:t>Mandates</a:t>
            </a:r>
            <a:endParaRPr lang="en-US" sz="32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1197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01762"/>
          </a:xfrm>
        </p:spPr>
        <p:txBody>
          <a:bodyPr>
            <a:normAutofit fontScale="90000"/>
          </a:bodyPr>
          <a:lstStyle/>
          <a:p>
            <a:r>
              <a:rPr lang="en-US" b="1" dirty="0" smtClean="0">
                <a:latin typeface="Verdana" pitchFamily="34" charset="0"/>
                <a:ea typeface="Verdana" pitchFamily="34" charset="0"/>
                <a:cs typeface="Verdana" pitchFamily="34" charset="0"/>
              </a:rPr>
              <a:t>What Does Safe Church Ministry Do?</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133600"/>
            <a:ext cx="2667000" cy="4114800"/>
          </a:xfrm>
        </p:spPr>
        <p:txBody>
          <a:bodyPr>
            <a:normAutofit lnSpcReduction="10000"/>
          </a:bodyPr>
          <a:lstStyle/>
          <a:p>
            <a:pPr marL="0" indent="0">
              <a:buNone/>
            </a:pPr>
            <a:r>
              <a:rPr lang="en-US" sz="3600" b="1" dirty="0"/>
              <a:t>A</a:t>
            </a:r>
            <a:r>
              <a:rPr lang="en-US" sz="3600" b="1" dirty="0" smtClean="0"/>
              <a:t>buse Prevention</a:t>
            </a:r>
            <a:br>
              <a:rPr lang="en-US" sz="3600" b="1" dirty="0" smtClean="0"/>
            </a:br>
            <a:r>
              <a:rPr lang="en-US" dirty="0"/>
              <a:t>p</a:t>
            </a:r>
            <a:r>
              <a:rPr lang="en-US" dirty="0" smtClean="0"/>
              <a:t>olicies &amp; education</a:t>
            </a:r>
            <a:endParaRPr lang="en-US" dirty="0"/>
          </a:p>
          <a:p>
            <a:pPr marL="0" indent="0">
              <a:buNone/>
            </a:pPr>
            <a:r>
              <a:rPr lang="en-US" sz="3600" b="1" dirty="0" smtClean="0"/>
              <a:t>Abuse Response</a:t>
            </a:r>
            <a:r>
              <a:rPr lang="en-US" sz="3600" b="1" dirty="0"/>
              <a:t/>
            </a:r>
            <a:br>
              <a:rPr lang="en-US" sz="3600" b="1" dirty="0"/>
            </a:br>
            <a:r>
              <a:rPr lang="en-US" dirty="0" smtClean="0"/>
              <a:t>In &amp; outside the church</a:t>
            </a:r>
            <a:endParaRPr lang="en-US" sz="3600" b="1" dirty="0" smtClean="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120" r="17359" b="26192"/>
          <a:stretch/>
        </p:blipFill>
        <p:spPr>
          <a:xfrm>
            <a:off x="5257800" y="3311236"/>
            <a:ext cx="3747655" cy="336665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582" r="9940"/>
          <a:stretch/>
        </p:blipFill>
        <p:spPr>
          <a:xfrm>
            <a:off x="2819400" y="1834143"/>
            <a:ext cx="3501689" cy="3347457"/>
          </a:xfrm>
          <a:prstGeom prst="rect">
            <a:avLst/>
          </a:prstGeom>
        </p:spPr>
      </p:pic>
    </p:spTree>
    <p:extLst>
      <p:ext uri="{BB962C8B-B14F-4D97-AF65-F5344CB8AC3E}">
        <p14:creationId xmlns:p14="http://schemas.microsoft.com/office/powerpoint/2010/main" val="2501448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latin typeface="Verdana" pitchFamily="34" charset="0"/>
                <a:ea typeface="Verdana" pitchFamily="34" charset="0"/>
                <a:cs typeface="Verdana" pitchFamily="34" charset="0"/>
              </a:rPr>
              <a:t>#1. Education &amp; Awareness</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5029200"/>
          </a:xfrm>
        </p:spPr>
        <p:txBody>
          <a:bodyPr>
            <a:normAutofit/>
          </a:bodyPr>
          <a:lstStyle/>
          <a:p>
            <a:pPr marL="0" indent="0" algn="ctr">
              <a:buNone/>
            </a:pPr>
            <a:endParaRPr lang="en-US" sz="3600" b="1" i="1" dirty="0" smtClean="0"/>
          </a:p>
          <a:p>
            <a:pPr marL="0" indent="0" algn="ctr">
              <a:buNone/>
            </a:pPr>
            <a:r>
              <a:rPr lang="en-US" sz="3600" b="1" dirty="0" smtClean="0"/>
              <a:t>Abuse Awareness – </a:t>
            </a:r>
          </a:p>
          <a:p>
            <a:pPr marL="0" indent="0" algn="ctr">
              <a:buNone/>
            </a:pPr>
            <a:r>
              <a:rPr lang="en-US" sz="3600" b="1" dirty="0" smtClean="0"/>
              <a:t>4</a:t>
            </a:r>
            <a:r>
              <a:rPr lang="en-US" sz="3600" b="1" baseline="30000" dirty="0" smtClean="0"/>
              <a:t>th</a:t>
            </a:r>
            <a:r>
              <a:rPr lang="en-US" sz="3600" b="1" dirty="0" smtClean="0"/>
              <a:t> Sunday in September</a:t>
            </a:r>
          </a:p>
          <a:p>
            <a:pPr marL="0" indent="0">
              <a:buNone/>
            </a:pPr>
            <a:endParaRPr lang="en-US" i="1" dirty="0">
              <a:solidFill>
                <a:srgbClr val="C00000"/>
              </a:solidFill>
            </a:endParaRPr>
          </a:p>
          <a:p>
            <a:pPr marL="0" indent="0" algn="ctr">
              <a:buNone/>
            </a:pPr>
            <a:r>
              <a:rPr lang="en-US" dirty="0" smtClean="0"/>
              <a:t>Different topics for different </a:t>
            </a:r>
            <a:r>
              <a:rPr lang="en-US" dirty="0"/>
              <a:t>y</a:t>
            </a:r>
            <a:r>
              <a:rPr lang="en-US" dirty="0" smtClean="0"/>
              <a:t>ears:</a:t>
            </a:r>
          </a:p>
          <a:p>
            <a:pPr marL="0" indent="0" algn="ctr">
              <a:buNone/>
            </a:pPr>
            <a:r>
              <a:rPr lang="en-US" b="1" dirty="0" smtClean="0"/>
              <a:t>2012 – Internet Pornography</a:t>
            </a:r>
          </a:p>
          <a:p>
            <a:pPr marL="0" indent="0">
              <a:buNone/>
            </a:pPr>
            <a:endParaRPr lang="en-US" sz="3600" b="1" dirty="0" smtClean="0"/>
          </a:p>
          <a:p>
            <a:pPr marL="0" indent="0">
              <a:buNone/>
            </a:pPr>
            <a:endParaRPr lang="en-US" sz="3600" dirty="0" smtClean="0"/>
          </a:p>
        </p:txBody>
      </p:sp>
    </p:spTree>
    <p:extLst>
      <p:ext uri="{BB962C8B-B14F-4D97-AF65-F5344CB8AC3E}">
        <p14:creationId xmlns:p14="http://schemas.microsoft.com/office/powerpoint/2010/main" val="3960715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000" b="1" dirty="0" smtClean="0">
                <a:latin typeface="Verdana" pitchFamily="34" charset="0"/>
                <a:ea typeface="Verdana" pitchFamily="34" charset="0"/>
                <a:cs typeface="Verdana" pitchFamily="34" charset="0"/>
              </a:rPr>
              <a:t>#2. Support</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76400"/>
            <a:ext cx="8229600" cy="4724400"/>
          </a:xfrm>
        </p:spPr>
        <p:txBody>
          <a:bodyPr>
            <a:normAutofit/>
          </a:bodyPr>
          <a:lstStyle/>
          <a:p>
            <a:pPr marL="0" indent="0" algn="ctr">
              <a:buNone/>
            </a:pPr>
            <a:endParaRPr lang="en-US" sz="3600" b="1" i="1" dirty="0" smtClean="0"/>
          </a:p>
          <a:p>
            <a:pPr marL="0" indent="0" algn="ctr">
              <a:buNone/>
            </a:pPr>
            <a:r>
              <a:rPr lang="en-US" sz="3600" b="1" i="1" dirty="0" smtClean="0"/>
              <a:t>Specialized support for churches &amp; individuals</a:t>
            </a:r>
          </a:p>
          <a:p>
            <a:pPr marL="57150" indent="0">
              <a:buNone/>
            </a:pPr>
            <a:endParaRPr lang="en-US" dirty="0" smtClean="0"/>
          </a:p>
          <a:p>
            <a:pPr marL="57150" indent="0">
              <a:buNone/>
            </a:pPr>
            <a:r>
              <a:rPr lang="en-US" dirty="0" smtClean="0"/>
              <a:t>Confidential conversations, safe </a:t>
            </a:r>
            <a:r>
              <a:rPr lang="en-US" dirty="0"/>
              <a:t>c</a:t>
            </a:r>
            <a:r>
              <a:rPr lang="en-US" dirty="0" smtClean="0"/>
              <a:t>hurch advocate, a listening ear, policy help, etc…</a:t>
            </a:r>
          </a:p>
          <a:p>
            <a:pPr marL="57150" indent="0">
              <a:buNone/>
            </a:pPr>
            <a:endParaRPr lang="en-US" dirty="0" smtClean="0"/>
          </a:p>
          <a:p>
            <a:pPr marL="57150" indent="0">
              <a:buNone/>
            </a:pPr>
            <a:endParaRPr lang="en-US" dirty="0" smtClean="0"/>
          </a:p>
        </p:txBody>
      </p:sp>
    </p:spTree>
    <p:extLst>
      <p:ext uri="{BB962C8B-B14F-4D97-AF65-F5344CB8AC3E}">
        <p14:creationId xmlns:p14="http://schemas.microsoft.com/office/powerpoint/2010/main" val="3737214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000" b="1" dirty="0" smtClean="0">
                <a:latin typeface="Verdana" pitchFamily="34" charset="0"/>
                <a:ea typeface="Verdana" pitchFamily="34" charset="0"/>
                <a:cs typeface="Verdana" pitchFamily="34" charset="0"/>
              </a:rPr>
              <a:t>#3 Advisory Panel Process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4800600"/>
          </a:xfrm>
        </p:spPr>
        <p:txBody>
          <a:bodyPr>
            <a:normAutofit/>
          </a:bodyPr>
          <a:lstStyle/>
          <a:p>
            <a:pPr marL="0" indent="0" algn="ctr">
              <a:buNone/>
            </a:pPr>
            <a:r>
              <a:rPr lang="en-US" sz="3600" b="1" i="1" dirty="0" smtClean="0"/>
              <a:t>For responding to allegations of abuse by a CRC church leader</a:t>
            </a:r>
          </a:p>
          <a:p>
            <a:endParaRPr lang="en-US" sz="1000" dirty="0" smtClean="0"/>
          </a:p>
          <a:p>
            <a:r>
              <a:rPr lang="en-US" dirty="0" smtClean="0"/>
              <a:t>Both sides present to a </a:t>
            </a:r>
            <a:r>
              <a:rPr lang="en-US" dirty="0" smtClean="0"/>
              <a:t>trained panel</a:t>
            </a:r>
            <a:endParaRPr lang="en-US" dirty="0" smtClean="0"/>
          </a:p>
          <a:p>
            <a:r>
              <a:rPr lang="en-US" dirty="0" smtClean="0"/>
              <a:t>Panel reports to church council </a:t>
            </a:r>
          </a:p>
          <a:p>
            <a:r>
              <a:rPr lang="en-US" dirty="0" smtClean="0"/>
              <a:t>Council determines the appropriate response</a:t>
            </a:r>
          </a:p>
          <a:p>
            <a:r>
              <a:rPr lang="en-US" dirty="0" smtClean="0"/>
              <a:t>Important safeguards for all parties</a:t>
            </a:r>
          </a:p>
        </p:txBody>
      </p:sp>
    </p:spTree>
    <p:extLst>
      <p:ext uri="{BB962C8B-B14F-4D97-AF65-F5344CB8AC3E}">
        <p14:creationId xmlns:p14="http://schemas.microsoft.com/office/powerpoint/2010/main" val="4168720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A Restorative Word</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371600"/>
            <a:ext cx="8229600" cy="5105400"/>
          </a:xfrm>
        </p:spPr>
        <p:txBody>
          <a:bodyPr>
            <a:normAutofit lnSpcReduction="10000"/>
          </a:bodyPr>
          <a:lstStyle/>
          <a:p>
            <a:pPr marL="0" indent="0" algn="ctr">
              <a:buNone/>
            </a:pPr>
            <a:r>
              <a:rPr lang="en-US" sz="3600" b="1" i="1" dirty="0" smtClean="0"/>
              <a:t>When the Advisory Panel Process doesn’t </a:t>
            </a:r>
            <a:r>
              <a:rPr lang="en-US" sz="3600" b="1" i="1" dirty="0" smtClean="0"/>
              <a:t>fit, or after an Advisory Panel – </a:t>
            </a:r>
            <a:r>
              <a:rPr lang="en-US" sz="3600" b="1" i="1" dirty="0" smtClean="0"/>
              <a:t>Restorative Practices may be used </a:t>
            </a:r>
          </a:p>
          <a:p>
            <a:pPr marL="0" indent="0">
              <a:buNone/>
            </a:pPr>
            <a:endParaRPr lang="en-US" sz="1600" b="1" i="1" dirty="0"/>
          </a:p>
          <a:p>
            <a:pPr marL="0" indent="0">
              <a:buNone/>
            </a:pPr>
            <a:r>
              <a:rPr lang="en-US" b="1" dirty="0" smtClean="0"/>
              <a:t>Synod 2005 – Report on Restorative Justice</a:t>
            </a:r>
            <a:endParaRPr lang="en-US" dirty="0"/>
          </a:p>
          <a:p>
            <a:pPr marL="0" indent="0">
              <a:buNone/>
            </a:pPr>
            <a:r>
              <a:rPr lang="en-US" b="1" dirty="0" smtClean="0"/>
              <a:t>Synod 2010 - Abuse Victims Task Force Report</a:t>
            </a:r>
            <a:endParaRPr lang="en-US" b="1" dirty="0"/>
          </a:p>
          <a:p>
            <a:pPr marL="0" indent="0" algn="ctr">
              <a:buNone/>
            </a:pPr>
            <a:endParaRPr lang="en-US" sz="1600" b="1" dirty="0" smtClean="0"/>
          </a:p>
          <a:p>
            <a:pPr marL="0" indent="0" algn="ctr">
              <a:buNone/>
            </a:pPr>
            <a:r>
              <a:rPr lang="en-US" b="1" dirty="0" smtClean="0"/>
              <a:t>Restorative Justice practices: </a:t>
            </a:r>
          </a:p>
          <a:p>
            <a:pPr marL="0" indent="0" algn="ctr">
              <a:buNone/>
            </a:pPr>
            <a:r>
              <a:rPr lang="en-US" dirty="0" smtClean="0"/>
              <a:t>Accountability, restitution, righting wrongs, healing broken relationships</a:t>
            </a:r>
            <a:endParaRPr lang="en-US" b="1" dirty="0" smtClean="0"/>
          </a:p>
          <a:p>
            <a:pPr marL="0" indent="0">
              <a:buNone/>
            </a:pPr>
            <a:endParaRPr lang="en-US" dirty="0"/>
          </a:p>
        </p:txBody>
      </p:sp>
    </p:spTree>
    <p:extLst>
      <p:ext uri="{BB962C8B-B14F-4D97-AF65-F5344CB8AC3E}">
        <p14:creationId xmlns:p14="http://schemas.microsoft.com/office/powerpoint/2010/main" val="450319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sz="4000" b="1" dirty="0" smtClean="0">
                <a:latin typeface="Verdana" pitchFamily="34" charset="0"/>
                <a:ea typeface="Verdana" pitchFamily="34" charset="0"/>
                <a:cs typeface="Verdana" pitchFamily="34" charset="0"/>
              </a:rPr>
              <a:t>Safe Church Ministry</a:t>
            </a:r>
            <a:br>
              <a:rPr lang="en-US" sz="4000" b="1" dirty="0" smtClean="0">
                <a:latin typeface="Verdana" pitchFamily="34" charset="0"/>
                <a:ea typeface="Verdana" pitchFamily="34" charset="0"/>
                <a:cs typeface="Verdana" pitchFamily="34" charset="0"/>
              </a:rPr>
            </a:br>
            <a:r>
              <a:rPr lang="en-US" sz="4000" b="1" dirty="0" smtClean="0">
                <a:latin typeface="Verdana" pitchFamily="34" charset="0"/>
                <a:ea typeface="Verdana" pitchFamily="34" charset="0"/>
                <a:cs typeface="Verdana" pitchFamily="34" charset="0"/>
              </a:rPr>
              <a:t>A Resource for YOU</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828800"/>
            <a:ext cx="8229600" cy="4114800"/>
          </a:xfrm>
        </p:spPr>
        <p:txBody>
          <a:bodyPr>
            <a:normAutofit/>
          </a:bodyPr>
          <a:lstStyle/>
          <a:p>
            <a:endParaRPr lang="en-US" b="1" dirty="0" smtClean="0"/>
          </a:p>
          <a:p>
            <a:r>
              <a:rPr lang="en-US" b="1" dirty="0" smtClean="0"/>
              <a:t>Website</a:t>
            </a:r>
            <a:r>
              <a:rPr lang="en-US" dirty="0" smtClean="0"/>
              <a:t> – </a:t>
            </a:r>
            <a:r>
              <a:rPr lang="en-US" dirty="0" smtClean="0">
                <a:hlinkClick r:id="rId3"/>
              </a:rPr>
              <a:t>www.crcna.org/safechurch</a:t>
            </a:r>
            <a:endParaRPr lang="en-US" dirty="0" smtClean="0"/>
          </a:p>
          <a:p>
            <a:pPr marL="0" indent="0">
              <a:buNone/>
            </a:pPr>
            <a:endParaRPr lang="en-US" sz="1200" dirty="0" smtClean="0"/>
          </a:p>
          <a:p>
            <a:r>
              <a:rPr lang="en-US" b="1" dirty="0" smtClean="0"/>
              <a:t>Director</a:t>
            </a:r>
            <a:r>
              <a:rPr lang="en-US" dirty="0" smtClean="0"/>
              <a:t> – bnicholas@crcna.org </a:t>
            </a:r>
            <a:br>
              <a:rPr lang="en-US" dirty="0" smtClean="0"/>
            </a:br>
            <a:r>
              <a:rPr lang="en-US" dirty="0" smtClean="0"/>
              <a:t>		   616-224-0735</a:t>
            </a:r>
          </a:p>
          <a:p>
            <a:pPr marL="0" indent="0">
              <a:buNone/>
            </a:pPr>
            <a:endParaRPr lang="en-US" sz="1200" dirty="0" smtClean="0"/>
          </a:p>
          <a:p>
            <a:r>
              <a:rPr lang="en-US" b="1" dirty="0" smtClean="0"/>
              <a:t>Classis and Regional Safe Church </a:t>
            </a:r>
            <a:r>
              <a:rPr lang="en-US" b="1" dirty="0"/>
              <a:t>r</a:t>
            </a:r>
            <a:r>
              <a:rPr lang="en-US" b="1" dirty="0" smtClean="0"/>
              <a:t>esources</a:t>
            </a:r>
            <a:endParaRPr lang="en-US" dirty="0" smtClean="0"/>
          </a:p>
          <a:p>
            <a:pPr marL="0" indent="0">
              <a:buNone/>
            </a:pPr>
            <a:endParaRPr lang="en-US" dirty="0" smtClean="0"/>
          </a:p>
          <a:p>
            <a:endParaRPr lang="en-US" b="1" dirty="0" smtClean="0"/>
          </a:p>
        </p:txBody>
      </p:sp>
    </p:spTree>
    <p:extLst>
      <p:ext uri="{BB962C8B-B14F-4D97-AF65-F5344CB8AC3E}">
        <p14:creationId xmlns:p14="http://schemas.microsoft.com/office/powerpoint/2010/main" val="2533551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51884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65238"/>
          </a:xfrm>
        </p:spPr>
        <p:txBody>
          <a:bodyPr>
            <a:noAutofit/>
          </a:bodyPr>
          <a:lstStyle/>
          <a:p>
            <a:r>
              <a:rPr lang="en-US" sz="4000" b="1" dirty="0" smtClean="0">
                <a:latin typeface="Verdana" pitchFamily="34" charset="0"/>
                <a:ea typeface="Verdana" pitchFamily="34" charset="0"/>
                <a:cs typeface="Verdana" pitchFamily="34" charset="0"/>
              </a:rPr>
              <a:t>Why Should </a:t>
            </a:r>
            <a:r>
              <a:rPr lang="en-US" sz="4000" b="1" dirty="0">
                <a:latin typeface="Verdana" pitchFamily="34" charset="0"/>
                <a:ea typeface="Verdana" pitchFamily="34" charset="0"/>
                <a:cs typeface="Verdana" pitchFamily="34" charset="0"/>
              </a:rPr>
              <a:t>M</a:t>
            </a:r>
            <a:r>
              <a:rPr lang="en-US" sz="4000" b="1" dirty="0" smtClean="0">
                <a:latin typeface="Verdana" pitchFamily="34" charset="0"/>
                <a:ea typeface="Verdana" pitchFamily="34" charset="0"/>
                <a:cs typeface="Verdana" pitchFamily="34" charset="0"/>
              </a:rPr>
              <a:t>y </a:t>
            </a:r>
            <a:r>
              <a:rPr lang="en-US" sz="4000" b="1" dirty="0">
                <a:latin typeface="Verdana" pitchFamily="34" charset="0"/>
                <a:ea typeface="Verdana" pitchFamily="34" charset="0"/>
                <a:cs typeface="Verdana" pitchFamily="34" charset="0"/>
              </a:rPr>
              <a:t>C</a:t>
            </a:r>
            <a:r>
              <a:rPr lang="en-US" sz="4000" b="1" dirty="0" smtClean="0">
                <a:latin typeface="Verdana" pitchFamily="34" charset="0"/>
                <a:ea typeface="Verdana" pitchFamily="34" charset="0"/>
                <a:cs typeface="Verdana" pitchFamily="34" charset="0"/>
              </a:rPr>
              <a:t>hurch </a:t>
            </a:r>
            <a:r>
              <a:rPr lang="en-US" sz="4000" b="1" dirty="0">
                <a:latin typeface="Verdana" pitchFamily="34" charset="0"/>
                <a:ea typeface="Verdana" pitchFamily="34" charset="0"/>
                <a:cs typeface="Verdana" pitchFamily="34" charset="0"/>
              </a:rPr>
              <a:t>C</a:t>
            </a:r>
            <a:r>
              <a:rPr lang="en-US" sz="4000" b="1" dirty="0" smtClean="0">
                <a:latin typeface="Verdana" pitchFamily="34" charset="0"/>
                <a:ea typeface="Verdana" pitchFamily="34" charset="0"/>
                <a:cs typeface="Verdana" pitchFamily="34" charset="0"/>
              </a:rPr>
              <a:t>are </a:t>
            </a:r>
            <a:r>
              <a:rPr lang="en-US" sz="4000" b="1" dirty="0">
                <a:latin typeface="Verdana" pitchFamily="34" charset="0"/>
                <a:ea typeface="Verdana" pitchFamily="34" charset="0"/>
                <a:cs typeface="Verdana" pitchFamily="34" charset="0"/>
              </a:rPr>
              <a:t>A</a:t>
            </a:r>
            <a:r>
              <a:rPr lang="en-US" sz="4000" b="1" dirty="0" smtClean="0">
                <a:latin typeface="Verdana" pitchFamily="34" charset="0"/>
                <a:ea typeface="Verdana" pitchFamily="34" charset="0"/>
                <a:cs typeface="Verdana" pitchFamily="34" charset="0"/>
              </a:rPr>
              <a:t>bout </a:t>
            </a:r>
            <a:r>
              <a:rPr lang="en-US" sz="4000" b="1" dirty="0">
                <a:latin typeface="Verdana" pitchFamily="34" charset="0"/>
                <a:ea typeface="Verdana" pitchFamily="34" charset="0"/>
                <a:cs typeface="Verdana" pitchFamily="34" charset="0"/>
              </a:rPr>
              <a:t>A</a:t>
            </a:r>
            <a:r>
              <a:rPr lang="en-US" sz="4000" b="1" dirty="0" smtClean="0">
                <a:latin typeface="Verdana" pitchFamily="34" charset="0"/>
                <a:ea typeface="Verdana" pitchFamily="34" charset="0"/>
                <a:cs typeface="Verdana" pitchFamily="34" charset="0"/>
              </a:rPr>
              <a:t>buse?</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762000" y="2057400"/>
            <a:ext cx="7467600" cy="4114800"/>
          </a:xfrm>
        </p:spPr>
        <p:txBody>
          <a:bodyPr>
            <a:normAutofit/>
          </a:bodyPr>
          <a:lstStyle/>
          <a:p>
            <a:pPr marL="0" indent="0" algn="ctr">
              <a:buNone/>
            </a:pPr>
            <a:r>
              <a:rPr lang="en-US" sz="3600" b="1" dirty="0" smtClean="0"/>
              <a:t>It’s a Spiritual Thing </a:t>
            </a:r>
          </a:p>
          <a:p>
            <a:pPr marL="0" indent="0" algn="ctr">
              <a:buNone/>
            </a:pPr>
            <a:r>
              <a:rPr lang="en-US" i="1" dirty="0" smtClean="0"/>
              <a:t>Our </a:t>
            </a:r>
            <a:r>
              <a:rPr lang="en-US" i="1" dirty="0"/>
              <a:t>struggle is not against flesh and blood, but against the rulers, against the authorities, against the powers of this dark world and against the spiritual forces of evil in the heavenly </a:t>
            </a:r>
            <a:r>
              <a:rPr lang="en-US" i="1" dirty="0" smtClean="0"/>
              <a:t>realms.</a:t>
            </a:r>
          </a:p>
          <a:p>
            <a:pPr marL="0" indent="0">
              <a:buNone/>
            </a:pPr>
            <a:r>
              <a:rPr lang="en-US" dirty="0" smtClean="0"/>
              <a:t>-</a:t>
            </a:r>
            <a:r>
              <a:rPr lang="en-US" sz="2400" b="1" dirty="0" smtClean="0"/>
              <a:t>Ephesians 6:12</a:t>
            </a:r>
          </a:p>
        </p:txBody>
      </p:sp>
    </p:spTree>
    <p:extLst>
      <p:ext uri="{BB962C8B-B14F-4D97-AF65-F5344CB8AC3E}">
        <p14:creationId xmlns:p14="http://schemas.microsoft.com/office/powerpoint/2010/main" val="1880667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sz="4000" b="1" dirty="0" smtClean="0">
                <a:latin typeface="Verdana" pitchFamily="34" charset="0"/>
                <a:ea typeface="Verdana" pitchFamily="34" charset="0"/>
                <a:cs typeface="Verdana" pitchFamily="34" charset="0"/>
              </a:rPr>
              <a:t>Bible Beginnings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76400"/>
            <a:ext cx="8229600" cy="4800600"/>
          </a:xfrm>
        </p:spPr>
        <p:txBody>
          <a:bodyPr/>
          <a:lstStyle/>
          <a:p>
            <a:pPr marL="0" indent="0">
              <a:buNone/>
            </a:pPr>
            <a:r>
              <a:rPr lang="en-US" i="1" dirty="0"/>
              <a:t>God created human beings in his own image,</a:t>
            </a:r>
            <a:br>
              <a:rPr lang="en-US" i="1" dirty="0"/>
            </a:br>
            <a:r>
              <a:rPr lang="en-US" i="1" dirty="0"/>
              <a:t>    in the image of God he created them;</a:t>
            </a:r>
            <a:br>
              <a:rPr lang="en-US" i="1" dirty="0"/>
            </a:br>
            <a:r>
              <a:rPr lang="en-US" i="1" dirty="0"/>
              <a:t>    male and female he created them</a:t>
            </a:r>
            <a:r>
              <a:rPr lang="en-US" i="1" dirty="0" smtClean="0"/>
              <a:t>. …</a:t>
            </a:r>
          </a:p>
          <a:p>
            <a:pPr marL="0" indent="0">
              <a:buNone/>
            </a:pPr>
            <a:r>
              <a:rPr lang="en-US" i="1" dirty="0" smtClean="0"/>
              <a:t>And God saw all that he had made, and it was very good.</a:t>
            </a:r>
          </a:p>
          <a:p>
            <a:pPr marL="0" indent="0">
              <a:buNone/>
            </a:pPr>
            <a:r>
              <a:rPr lang="en-US" sz="2400" b="1" dirty="0" smtClean="0"/>
              <a:t>Genesis 1:27 &amp; 31</a:t>
            </a:r>
            <a:endParaRPr lang="en-US" sz="2400" b="1" dirty="0"/>
          </a:p>
          <a:p>
            <a:pPr marL="0" indent="0">
              <a:buNone/>
            </a:pPr>
            <a:endParaRPr lang="en-US" dirty="0" smtClean="0"/>
          </a:p>
          <a:p>
            <a:pPr marL="0" indent="0">
              <a:buNone/>
            </a:pPr>
            <a:r>
              <a:rPr lang="en-US" dirty="0" smtClean="0"/>
              <a:t>Humans, male and female, in God’s very image!</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85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000" b="1" dirty="0" smtClean="0">
                <a:latin typeface="Verdana" pitchFamily="34" charset="0"/>
                <a:ea typeface="Verdana" pitchFamily="34" charset="0"/>
                <a:cs typeface="Verdana" pitchFamily="34" charset="0"/>
              </a:rPr>
              <a:t>It’s Contrary to God’s Way</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905000"/>
            <a:ext cx="8229600" cy="4525963"/>
          </a:xfrm>
        </p:spPr>
        <p:txBody>
          <a:bodyPr>
            <a:normAutofit/>
          </a:bodyPr>
          <a:lstStyle/>
          <a:p>
            <a:pPr marL="0" lvl="0" indent="0" algn="ctr">
              <a:buNone/>
            </a:pPr>
            <a:r>
              <a:rPr lang="en-US" i="1" dirty="0" smtClean="0"/>
              <a:t>“Do nothing out of selfish ambition or vain conceit. Rather, in humility value others above yourselves,  not looking to your own interests but each of you to the interests of the others.” </a:t>
            </a:r>
            <a:r>
              <a:rPr lang="en-US" sz="2400" b="1" dirty="0" smtClean="0"/>
              <a:t>Philippians 2:3-4  </a:t>
            </a:r>
          </a:p>
          <a:p>
            <a:pPr marL="0" lvl="0" indent="0">
              <a:buNone/>
            </a:pPr>
            <a:endParaRPr lang="en-US" sz="1600" b="1" dirty="0" smtClean="0">
              <a:solidFill>
                <a:prstClr val="black"/>
              </a:solidFill>
            </a:endParaRPr>
          </a:p>
          <a:p>
            <a:pPr marL="0" lvl="0" indent="0">
              <a:buNone/>
            </a:pPr>
            <a:r>
              <a:rPr lang="en-US" dirty="0" smtClean="0">
                <a:solidFill>
                  <a:prstClr val="black"/>
                </a:solidFill>
              </a:rPr>
              <a:t>It’s a </a:t>
            </a:r>
            <a:r>
              <a:rPr lang="en-US" dirty="0">
                <a:solidFill>
                  <a:prstClr val="black"/>
                </a:solidFill>
              </a:rPr>
              <a:t>question of </a:t>
            </a:r>
            <a:r>
              <a:rPr lang="en-US" dirty="0" smtClean="0">
                <a:solidFill>
                  <a:prstClr val="black"/>
                </a:solidFill>
              </a:rPr>
              <a:t>power: power over others vs. power used in love and service to others</a:t>
            </a:r>
            <a:endParaRPr lang="en-US" dirty="0">
              <a:solidFill>
                <a:prstClr val="black"/>
              </a:solidFill>
            </a:endParaRPr>
          </a:p>
          <a:p>
            <a:endParaRPr lang="en-US" dirty="0"/>
          </a:p>
        </p:txBody>
      </p:sp>
    </p:spTree>
    <p:extLst>
      <p:ext uri="{BB962C8B-B14F-4D97-AF65-F5344CB8AC3E}">
        <p14:creationId xmlns:p14="http://schemas.microsoft.com/office/powerpoint/2010/main" val="1912331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000" b="1" dirty="0" smtClean="0">
                <a:latin typeface="Verdana" pitchFamily="34" charset="0"/>
                <a:ea typeface="Verdana" pitchFamily="34" charset="0"/>
                <a:cs typeface="Verdana" pitchFamily="34" charset="0"/>
              </a:rPr>
              <a:t>We Are One Body</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5029200"/>
          </a:xfrm>
        </p:spPr>
        <p:txBody>
          <a:bodyPr>
            <a:normAutofit/>
          </a:bodyPr>
          <a:lstStyle/>
          <a:p>
            <a:pPr marL="0" indent="0" algn="ctr">
              <a:buNone/>
            </a:pPr>
            <a:endParaRPr lang="en-US" sz="1600" i="1" dirty="0" smtClean="0"/>
          </a:p>
          <a:p>
            <a:pPr marL="0" indent="0" algn="ctr">
              <a:buNone/>
            </a:pPr>
            <a:r>
              <a:rPr lang="en-US" i="1" dirty="0" smtClean="0"/>
              <a:t>“From </a:t>
            </a:r>
            <a:r>
              <a:rPr lang="en-US" i="1" dirty="0"/>
              <a:t>him the whole body, joined and held together by every supporting ligament, grows and builds itself up in love, as each part does its </a:t>
            </a:r>
            <a:r>
              <a:rPr lang="en-US" i="1" dirty="0" smtClean="0"/>
              <a:t>work.” </a:t>
            </a:r>
            <a:r>
              <a:rPr lang="en-US" dirty="0" smtClean="0"/>
              <a:t> </a:t>
            </a:r>
            <a:r>
              <a:rPr lang="en-US" sz="2400" b="1" dirty="0" smtClean="0"/>
              <a:t>Ephesians 4:16</a:t>
            </a:r>
          </a:p>
          <a:p>
            <a:pPr marL="0" indent="0">
              <a:buNone/>
            </a:pPr>
            <a:endParaRPr lang="en-US" b="1" dirty="0"/>
          </a:p>
          <a:p>
            <a:pPr marL="0" indent="0">
              <a:buNone/>
            </a:pPr>
            <a:r>
              <a:rPr lang="en-US" dirty="0" smtClean="0"/>
              <a:t>When one member hurts, it affects the whole body. </a:t>
            </a:r>
            <a:endParaRPr lang="en-US" dirty="0"/>
          </a:p>
        </p:txBody>
      </p:sp>
    </p:spTree>
    <p:extLst>
      <p:ext uri="{BB962C8B-B14F-4D97-AF65-F5344CB8AC3E}">
        <p14:creationId xmlns:p14="http://schemas.microsoft.com/office/powerpoint/2010/main" val="4179158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Verdana" pitchFamily="34" charset="0"/>
                <a:ea typeface="Verdana" pitchFamily="34" charset="0"/>
                <a:cs typeface="Verdana" pitchFamily="34" charset="0"/>
              </a:rPr>
              <a:t>A Light to the World</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828800"/>
            <a:ext cx="8229600" cy="4800600"/>
          </a:xfrm>
        </p:spPr>
        <p:txBody>
          <a:bodyPr>
            <a:normAutofit/>
          </a:bodyPr>
          <a:lstStyle/>
          <a:p>
            <a:pPr marL="0" indent="0" algn="ctr">
              <a:buNone/>
            </a:pPr>
            <a:r>
              <a:rPr lang="en-US" i="1" dirty="0" smtClean="0"/>
              <a:t>“You </a:t>
            </a:r>
            <a:r>
              <a:rPr lang="en-US" i="1" dirty="0"/>
              <a:t>are the light of the world. A city on a hill cannot be </a:t>
            </a:r>
            <a:r>
              <a:rPr lang="en-US" i="1" dirty="0" smtClean="0"/>
              <a:t>hidden… </a:t>
            </a:r>
            <a:r>
              <a:rPr lang="en-US" i="1" dirty="0"/>
              <a:t>let your light shine before others, that they may see your good deeds and glorify your Father in heaven. </a:t>
            </a:r>
            <a:r>
              <a:rPr lang="en-US" i="1" dirty="0" smtClean="0"/>
              <a:t> </a:t>
            </a:r>
            <a:r>
              <a:rPr lang="en-US" sz="2400" b="1" i="1" dirty="0" smtClean="0"/>
              <a:t>Matthew 5:14-16</a:t>
            </a:r>
          </a:p>
          <a:p>
            <a:pPr marL="0" indent="0">
              <a:buNone/>
            </a:pPr>
            <a:endParaRPr lang="en-US" b="1" i="1" dirty="0" smtClean="0"/>
          </a:p>
          <a:p>
            <a:pPr marL="0" indent="0">
              <a:buNone/>
            </a:pPr>
            <a:r>
              <a:rPr lang="en-US" dirty="0" smtClean="0"/>
              <a:t>We are called to be set apart, as a witness to our Lord</a:t>
            </a:r>
            <a:r>
              <a:rPr lang="en-US" dirty="0"/>
              <a:t> </a:t>
            </a:r>
            <a:r>
              <a:rPr lang="en-US" dirty="0" smtClean="0"/>
              <a:t>– Allowing abuse dims our light</a:t>
            </a:r>
          </a:p>
        </p:txBody>
      </p:sp>
    </p:spTree>
    <p:extLst>
      <p:ext uri="{BB962C8B-B14F-4D97-AF65-F5344CB8AC3E}">
        <p14:creationId xmlns:p14="http://schemas.microsoft.com/office/powerpoint/2010/main" val="2610152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Jesus Loves Children</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76400"/>
            <a:ext cx="8229600" cy="4876800"/>
          </a:xfrm>
        </p:spPr>
        <p:txBody>
          <a:bodyPr>
            <a:normAutofit/>
          </a:bodyPr>
          <a:lstStyle/>
          <a:p>
            <a:pPr marL="0" lvl="0" indent="0">
              <a:buNone/>
            </a:pPr>
            <a:r>
              <a:rPr lang="en-US" i="1" dirty="0" smtClean="0">
                <a:solidFill>
                  <a:prstClr val="black"/>
                </a:solidFill>
                <a:latin typeface="+mj-lt"/>
                <a:ea typeface="Verdana" pitchFamily="34" charset="0"/>
                <a:cs typeface="Verdana" pitchFamily="34" charset="0"/>
              </a:rPr>
              <a:t>“</a:t>
            </a:r>
            <a:r>
              <a:rPr lang="en-US" i="1" dirty="0">
                <a:solidFill>
                  <a:prstClr val="black"/>
                </a:solidFill>
                <a:latin typeface="+mj-lt"/>
                <a:ea typeface="Verdana" pitchFamily="34" charset="0"/>
                <a:cs typeface="Verdana" pitchFamily="34" charset="0"/>
              </a:rPr>
              <a:t>If anyone causes one of these little ones—those who believe in me—to stumble, it would be better for them if a large millstone were hung around their neck and they were drowned in the d</a:t>
            </a:r>
            <a:r>
              <a:rPr lang="en-US" i="1" dirty="0" smtClean="0">
                <a:solidFill>
                  <a:prstClr val="black"/>
                </a:solidFill>
                <a:latin typeface="+mj-lt"/>
                <a:ea typeface="Verdana" pitchFamily="34" charset="0"/>
                <a:cs typeface="Verdana" pitchFamily="34" charset="0"/>
              </a:rPr>
              <a:t>epths </a:t>
            </a:r>
            <a:r>
              <a:rPr lang="en-US" i="1" dirty="0">
                <a:solidFill>
                  <a:prstClr val="black"/>
                </a:solidFill>
                <a:latin typeface="+mj-lt"/>
                <a:ea typeface="Verdana" pitchFamily="34" charset="0"/>
                <a:cs typeface="Verdana" pitchFamily="34" charset="0"/>
              </a:rPr>
              <a:t>of the sea</a:t>
            </a:r>
            <a:r>
              <a:rPr lang="en-US" i="1" dirty="0" smtClean="0">
                <a:solidFill>
                  <a:prstClr val="black"/>
                </a:solidFill>
                <a:latin typeface="+mj-lt"/>
                <a:ea typeface="Verdana" pitchFamily="34" charset="0"/>
                <a:cs typeface="Verdana" pitchFamily="34" charset="0"/>
              </a:rPr>
              <a:t>.”			</a:t>
            </a:r>
            <a:r>
              <a:rPr lang="en-US" sz="2400" b="1" dirty="0" smtClean="0">
                <a:solidFill>
                  <a:prstClr val="black"/>
                </a:solidFill>
                <a:latin typeface="+mj-lt"/>
                <a:ea typeface="Verdana" pitchFamily="34" charset="0"/>
                <a:cs typeface="Verdana" pitchFamily="34" charset="0"/>
              </a:rPr>
              <a:t>Matthew 18:6</a:t>
            </a:r>
            <a:endParaRPr lang="en-US" i="1" dirty="0" smtClean="0">
              <a:solidFill>
                <a:prstClr val="black"/>
              </a:solidFill>
              <a:latin typeface="+mj-lt"/>
              <a:ea typeface="Verdana" pitchFamily="34" charset="0"/>
              <a:cs typeface="Verdana" pitchFamily="34" charset="0"/>
            </a:endParaRPr>
          </a:p>
          <a:p>
            <a:pPr marL="0" lvl="0" indent="0">
              <a:buNone/>
            </a:pPr>
            <a:endParaRPr lang="en-US" b="1" i="1" dirty="0">
              <a:solidFill>
                <a:prstClr val="black"/>
              </a:solidFill>
              <a:latin typeface="+mj-lt"/>
              <a:ea typeface="Verdana" pitchFamily="34" charset="0"/>
              <a:cs typeface="Verdana" pitchFamily="34" charset="0"/>
            </a:endParaRPr>
          </a:p>
          <a:p>
            <a:pPr marL="0" lvl="0" indent="0">
              <a:buNone/>
            </a:pPr>
            <a:r>
              <a:rPr lang="en-US" dirty="0" smtClean="0">
                <a:solidFill>
                  <a:prstClr val="black"/>
                </a:solidFill>
                <a:latin typeface="+mj-lt"/>
                <a:ea typeface="Verdana" pitchFamily="34" charset="0"/>
                <a:cs typeface="Verdana" pitchFamily="34" charset="0"/>
              </a:rPr>
              <a:t>We, who follow Jesus, must love and protect the  precious children that have been entrusted to us.</a:t>
            </a:r>
            <a:endParaRPr lang="en-US" dirty="0">
              <a:solidFill>
                <a:prstClr val="black"/>
              </a:solidFill>
              <a:latin typeface="+mj-lt"/>
              <a:ea typeface="Verdana" pitchFamily="34" charset="0"/>
              <a:cs typeface="Verdana" pitchFamily="34" charset="0"/>
            </a:endParaRPr>
          </a:p>
        </p:txBody>
      </p:sp>
    </p:spTree>
    <p:extLst>
      <p:ext uri="{BB962C8B-B14F-4D97-AF65-F5344CB8AC3E}">
        <p14:creationId xmlns:p14="http://schemas.microsoft.com/office/powerpoint/2010/main" val="185500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4000" b="1" dirty="0" smtClean="0">
                <a:latin typeface="Verdana" pitchFamily="34" charset="0"/>
                <a:ea typeface="Verdana" pitchFamily="34" charset="0"/>
                <a:cs typeface="Verdana" pitchFamily="34" charset="0"/>
              </a:rPr>
              <a:t>It’s Real &amp; Has Real Impacts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905000"/>
            <a:ext cx="8229600" cy="4343400"/>
          </a:xfrm>
        </p:spPr>
        <p:txBody>
          <a:bodyPr>
            <a:normAutofit/>
          </a:bodyPr>
          <a:lstStyle/>
          <a:p>
            <a:r>
              <a:rPr lang="en-US" sz="3600" b="1" dirty="0" smtClean="0"/>
              <a:t>Child abuse: </a:t>
            </a:r>
            <a:r>
              <a:rPr lang="en-US" dirty="0" smtClean="0"/>
              <a:t>A report every 10 seconds</a:t>
            </a:r>
            <a:r>
              <a:rPr lang="en-US" dirty="0"/>
              <a:t> </a:t>
            </a:r>
          </a:p>
          <a:p>
            <a:r>
              <a:rPr lang="en-US" sz="3600" b="1" dirty="0" smtClean="0"/>
              <a:t>Rape: </a:t>
            </a:r>
            <a:r>
              <a:rPr lang="en-US" dirty="0" smtClean="0"/>
              <a:t>1 in 5 Women and 1 in 71 men</a:t>
            </a:r>
            <a:r>
              <a:rPr lang="en-US" dirty="0"/>
              <a:t> </a:t>
            </a:r>
          </a:p>
          <a:p>
            <a:r>
              <a:rPr lang="en-US" sz="3600" b="1" dirty="0" smtClean="0"/>
              <a:t>Intimate partner violence: </a:t>
            </a:r>
            <a:r>
              <a:rPr lang="en-US" dirty="0" smtClean="0"/>
              <a:t>1 in 3 women and 1 in 4 men</a:t>
            </a:r>
            <a:endParaRPr lang="en-US" b="1" dirty="0" smtClean="0"/>
          </a:p>
          <a:p>
            <a:r>
              <a:rPr lang="en-US" sz="3600" b="1" dirty="0" smtClean="0"/>
              <a:t>Teen dating violence: </a:t>
            </a:r>
            <a:r>
              <a:rPr lang="en-US" dirty="0" smtClean="0"/>
              <a:t>10</a:t>
            </a:r>
            <a:r>
              <a:rPr lang="en-US" dirty="0"/>
              <a:t>% </a:t>
            </a:r>
            <a:r>
              <a:rPr lang="en-US" dirty="0" smtClean="0"/>
              <a:t>of high school students hurt in the past </a:t>
            </a:r>
            <a:r>
              <a:rPr lang="en-US" dirty="0"/>
              <a:t>12 </a:t>
            </a:r>
            <a:r>
              <a:rPr lang="en-US" dirty="0" smtClean="0"/>
              <a:t>months</a:t>
            </a:r>
            <a:endParaRPr lang="en-US" b="1" dirty="0"/>
          </a:p>
        </p:txBody>
      </p:sp>
    </p:spTree>
    <p:extLst>
      <p:ext uri="{BB962C8B-B14F-4D97-AF65-F5344CB8AC3E}">
        <p14:creationId xmlns:p14="http://schemas.microsoft.com/office/powerpoint/2010/main" val="3928020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3987</TotalTime>
  <Words>3470</Words>
  <Application>Microsoft Office PowerPoint</Application>
  <PresentationFormat>On-screen Show (4:3)</PresentationFormat>
  <Paragraphs>349</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Chart</vt:lpstr>
      <vt:lpstr> Safe Church  Ministry </vt:lpstr>
      <vt:lpstr>What Does Safe Church Ministry Do?</vt:lpstr>
      <vt:lpstr>Why Should My Church Care About Abuse?</vt:lpstr>
      <vt:lpstr>Bible Beginnings</vt:lpstr>
      <vt:lpstr>It’s Contrary to God’s Way</vt:lpstr>
      <vt:lpstr>We Are One Body</vt:lpstr>
      <vt:lpstr>A Light to the World</vt:lpstr>
      <vt:lpstr>Jesus Loves Children</vt:lpstr>
      <vt:lpstr>It’s Real &amp; Has Real Impacts</vt:lpstr>
      <vt:lpstr>Impacts on Children</vt:lpstr>
      <vt:lpstr>Impacts on Adults</vt:lpstr>
      <vt:lpstr>It Exists In Our Churches</vt:lpstr>
      <vt:lpstr>The Vision</vt:lpstr>
      <vt:lpstr>The Guiding Goals</vt:lpstr>
      <vt:lpstr>Prevention Strategy #1 - Policy</vt:lpstr>
      <vt:lpstr>PowerPoint Presentation</vt:lpstr>
      <vt:lpstr>Prevention Strategy #2 – Education &amp; Awareness</vt:lpstr>
      <vt:lpstr>Structure Supports Vision</vt:lpstr>
      <vt:lpstr>PowerPoint Presentation</vt:lpstr>
      <vt:lpstr>#1. Education &amp; Awareness</vt:lpstr>
      <vt:lpstr>#2. Support</vt:lpstr>
      <vt:lpstr>#3 Advisory Panel Process</vt:lpstr>
      <vt:lpstr>A Restorative Word</vt:lpstr>
      <vt:lpstr>Safe Church Ministry A Resource for YOU</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Church Ministry</dc:title>
  <dc:creator>Bonnie Nicholas</dc:creator>
  <cp:lastModifiedBy>Bonnie Nicholas</cp:lastModifiedBy>
  <cp:revision>314</cp:revision>
  <dcterms:created xsi:type="dcterms:W3CDTF">2011-07-18T17:41:57Z</dcterms:created>
  <dcterms:modified xsi:type="dcterms:W3CDTF">2014-07-08T16:07:39Z</dcterms:modified>
</cp:coreProperties>
</file>